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4"/>
    <p:sldMasterId id="2147483722" r:id="rId5"/>
  </p:sldMasterIdLst>
  <p:notesMasterIdLst>
    <p:notesMasterId r:id="rId17"/>
  </p:notesMasterIdLst>
  <p:handoutMasterIdLst>
    <p:handoutMasterId r:id="rId18"/>
  </p:handoutMasterIdLst>
  <p:sldIdLst>
    <p:sldId id="295" r:id="rId6"/>
    <p:sldId id="305" r:id="rId7"/>
    <p:sldId id="15929" r:id="rId8"/>
    <p:sldId id="15911" r:id="rId9"/>
    <p:sldId id="15913" r:id="rId10"/>
    <p:sldId id="15920" r:id="rId11"/>
    <p:sldId id="15923" r:id="rId12"/>
    <p:sldId id="15926" r:id="rId13"/>
    <p:sldId id="15930" r:id="rId14"/>
    <p:sldId id="15931" r:id="rId15"/>
    <p:sldId id="1592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7"/>
    <a:srgbClr val="6E2930"/>
    <a:srgbClr val="373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79C309-F334-4EA6-9303-6C2C259FAC71}" v="58" dt="2022-03-11T14:52:14.936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3" autoAdjust="0"/>
    <p:restoredTop sz="96327"/>
  </p:normalViewPr>
  <p:slideViewPr>
    <p:cSldViewPr snapToGrid="0" snapToObjects="1">
      <p:cViewPr varScale="1">
        <p:scale>
          <a:sx n="118" d="100"/>
          <a:sy n="118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3E4D5C-7A2E-4E13-BA48-BB14252499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working document july 2021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ACA58-6B99-42F4-8CF3-5C8ADEE3F5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06FA3-1078-40EB-BC6E-6A12AE266585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DFB26-DD4E-4F0F-8A92-32BE8D48CD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36882-9B46-43CC-8480-B4B1750640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C9B11-4A1D-4D40-9F9C-B74E6CE130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3733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working document july 2021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4038D-B909-4C7E-A7FD-98C9A7844FF9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9E9C5-B01B-4DAD-89AF-D23C0E504B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2096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wens-minor.com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wens-minor.com/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677FF1-4833-9244-82BE-8FEF20D7C1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09EB-4D37-D44F-A1ED-2A5D0419F2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63" y="9659"/>
            <a:ext cx="12168473" cy="6838681"/>
          </a:xfrm>
          <a:prstGeom prst="rect">
            <a:avLst/>
          </a:prstGeom>
        </p:spPr>
      </p:pic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F562F13F-0215-9844-A270-6E091F92EA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58496"/>
            <a:ext cx="12192000" cy="57097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22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12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of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86640EC2-F999-FD4B-8806-0821F9558B5E}"/>
              </a:ext>
            </a:extLst>
          </p:cNvPr>
          <p:cNvSpPr txBox="1">
            <a:spLocks/>
          </p:cNvSpPr>
          <p:nvPr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897A772-BD94-F04E-BB18-613317C29C60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2F6A72-3FE8-FE43-8680-703CB6E8C9AA}"/>
              </a:ext>
            </a:extLst>
          </p:cNvPr>
          <p:cNvSpPr/>
          <p:nvPr userDrawn="1"/>
        </p:nvSpPr>
        <p:spPr>
          <a:xfrm>
            <a:off x="2543732" y="346211"/>
            <a:ext cx="9648267" cy="551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20">
            <a:extLst>
              <a:ext uri="{FF2B5EF4-FFF2-40B4-BE49-F238E27FC236}">
                <a16:creationId xmlns:a16="http://schemas.microsoft.com/office/drawing/2014/main" id="{CFE09862-6F06-BB47-B147-43EB17AC0170}"/>
              </a:ext>
            </a:extLst>
          </p:cNvPr>
          <p:cNvSpPr/>
          <p:nvPr userDrawn="1"/>
        </p:nvSpPr>
        <p:spPr>
          <a:xfrm>
            <a:off x="2543732" y="346211"/>
            <a:ext cx="261657" cy="551890"/>
          </a:xfrm>
          <a:custGeom>
            <a:avLst/>
            <a:gdLst/>
            <a:ahLst/>
            <a:cxnLst/>
            <a:rect l="l" t="t" r="r" b="b"/>
            <a:pathLst>
              <a:path w="296544" h="625475">
                <a:moveTo>
                  <a:pt x="0" y="0"/>
                </a:moveTo>
                <a:lnTo>
                  <a:pt x="0" y="625348"/>
                </a:lnTo>
                <a:lnTo>
                  <a:pt x="296519" y="312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" name="object 52">
            <a:extLst>
              <a:ext uri="{FF2B5EF4-FFF2-40B4-BE49-F238E27FC236}">
                <a16:creationId xmlns:a16="http://schemas.microsoft.com/office/drawing/2014/main" id="{6019A2ED-ACF2-B046-8874-6D1F414752B6}"/>
              </a:ext>
            </a:extLst>
          </p:cNvPr>
          <p:cNvSpPr txBox="1"/>
          <p:nvPr userDrawn="1"/>
        </p:nvSpPr>
        <p:spPr>
          <a:xfrm>
            <a:off x="3024248" y="4889908"/>
            <a:ext cx="8048975" cy="1762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206" marR="4483">
              <a:lnSpc>
                <a:spcPct val="111100"/>
              </a:lnSpc>
              <a:spcBef>
                <a:spcPts val="75"/>
              </a:spcBef>
            </a:pPr>
            <a:r>
              <a:rPr sz="1059" spc="-40" dirty="0">
                <a:solidFill>
                  <a:srgbClr val="231F20"/>
                </a:solidFill>
                <a:cs typeface="DIN OT"/>
              </a:rPr>
              <a:t>To </a:t>
            </a:r>
            <a:r>
              <a:rPr sz="1059" spc="-9" dirty="0">
                <a:solidFill>
                  <a:srgbClr val="231F20"/>
                </a:solidFill>
                <a:cs typeface="DIN OT"/>
              </a:rPr>
              <a:t>learn how we can help you </a:t>
            </a:r>
            <a:r>
              <a:rPr sz="1059" spc="-13" dirty="0">
                <a:solidFill>
                  <a:srgbClr val="231F20"/>
                </a:solidFill>
                <a:cs typeface="DIN OT"/>
              </a:rPr>
              <a:t>lower </a:t>
            </a:r>
            <a:r>
              <a:rPr sz="1059" spc="-9" dirty="0">
                <a:solidFill>
                  <a:srgbClr val="231F20"/>
                </a:solidFill>
                <a:cs typeface="DIN OT"/>
              </a:rPr>
              <a:t>total </a:t>
            </a:r>
            <a:r>
              <a:rPr sz="1059" spc="-13" dirty="0">
                <a:solidFill>
                  <a:srgbClr val="231F20"/>
                </a:solidFill>
                <a:cs typeface="DIN OT"/>
              </a:rPr>
              <a:t>cost </a:t>
            </a:r>
            <a:r>
              <a:rPr sz="1059" spc="-9" dirty="0">
                <a:solidFill>
                  <a:srgbClr val="231F20"/>
                </a:solidFill>
                <a:cs typeface="DIN OT"/>
              </a:rPr>
              <a:t>and </a:t>
            </a:r>
            <a:r>
              <a:rPr sz="1059" spc="-19" dirty="0">
                <a:solidFill>
                  <a:srgbClr val="231F20"/>
                </a:solidFill>
                <a:cs typeface="DIN OT"/>
              </a:rPr>
              <a:t>improve care quality, </a:t>
            </a:r>
            <a:r>
              <a:rPr sz="1059" spc="-13" dirty="0">
                <a:solidFill>
                  <a:srgbClr val="231F20"/>
                </a:solidFill>
                <a:cs typeface="DIN OT"/>
              </a:rPr>
              <a:t>contact </a:t>
            </a:r>
            <a:r>
              <a:rPr sz="1059" spc="-4" dirty="0">
                <a:solidFill>
                  <a:srgbClr val="231F20"/>
                </a:solidFill>
                <a:cs typeface="DIN OT"/>
              </a:rPr>
              <a:t>us at </a:t>
            </a:r>
            <a:r>
              <a:rPr sz="1059" b="1" spc="-9" dirty="0">
                <a:solidFill>
                  <a:srgbClr val="231F20"/>
                </a:solidFill>
                <a:cs typeface="DIN OT"/>
              </a:rPr>
              <a:t>866-935-0798 </a:t>
            </a:r>
            <a:r>
              <a:rPr sz="1059" spc="-4" dirty="0">
                <a:solidFill>
                  <a:srgbClr val="231F20"/>
                </a:solidFill>
                <a:cs typeface="DIN OT"/>
              </a:rPr>
              <a:t>or </a:t>
            </a:r>
            <a:r>
              <a:rPr sz="1059" spc="-9" dirty="0">
                <a:solidFill>
                  <a:srgbClr val="231F20"/>
                </a:solidFill>
                <a:cs typeface="DIN OT"/>
              </a:rPr>
              <a:t>visit</a:t>
            </a:r>
            <a:r>
              <a:rPr sz="1059" spc="-31" dirty="0">
                <a:solidFill>
                  <a:srgbClr val="231F20"/>
                </a:solidFill>
                <a:cs typeface="DIN OT"/>
              </a:rPr>
              <a:t> </a:t>
            </a:r>
            <a:r>
              <a:rPr sz="1059" b="1" spc="-19" dirty="0">
                <a:solidFill>
                  <a:schemeClr val="accent6"/>
                </a:solidFill>
                <a:cs typeface="DIN O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www.owens-minor.com</a:t>
            </a:r>
            <a:endParaRPr sz="1059" b="1" dirty="0">
              <a:solidFill>
                <a:schemeClr val="accent6"/>
              </a:solidFill>
              <a:cs typeface="DIN OT"/>
            </a:endParaRPr>
          </a:p>
        </p:txBody>
      </p:sp>
      <p:sp>
        <p:nvSpPr>
          <p:cNvPr id="9" name="bk object 17">
            <a:extLst>
              <a:ext uri="{FF2B5EF4-FFF2-40B4-BE49-F238E27FC236}">
                <a16:creationId xmlns:a16="http://schemas.microsoft.com/office/drawing/2014/main" id="{153664F7-1AE2-8840-853B-D5B8797B8241}"/>
              </a:ext>
            </a:extLst>
          </p:cNvPr>
          <p:cNvSpPr/>
          <p:nvPr userDrawn="1"/>
        </p:nvSpPr>
        <p:spPr>
          <a:xfrm>
            <a:off x="0" y="0"/>
            <a:ext cx="2697231" cy="6129867"/>
          </a:xfrm>
          <a:custGeom>
            <a:avLst/>
            <a:gdLst/>
            <a:ahLst/>
            <a:cxnLst/>
            <a:rect l="l" t="t" r="r" b="b"/>
            <a:pathLst>
              <a:path w="1957705" h="7772400">
                <a:moveTo>
                  <a:pt x="0" y="7772400"/>
                </a:moveTo>
                <a:lnTo>
                  <a:pt x="1957400" y="7772400"/>
                </a:lnTo>
                <a:lnTo>
                  <a:pt x="1957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1" name="bk object 16">
            <a:extLst>
              <a:ext uri="{FF2B5EF4-FFF2-40B4-BE49-F238E27FC236}">
                <a16:creationId xmlns:a16="http://schemas.microsoft.com/office/drawing/2014/main" id="{07B1378D-E029-E14D-947B-EFA028593FD7}"/>
              </a:ext>
            </a:extLst>
          </p:cNvPr>
          <p:cNvSpPr/>
          <p:nvPr userDrawn="1"/>
        </p:nvSpPr>
        <p:spPr>
          <a:xfrm>
            <a:off x="2697230" y="5181599"/>
            <a:ext cx="9494769" cy="948267"/>
          </a:xfrm>
          <a:custGeom>
            <a:avLst/>
            <a:gdLst/>
            <a:ahLst/>
            <a:cxnLst/>
            <a:rect l="l" t="t" r="r" b="b"/>
            <a:pathLst>
              <a:path w="8101330" h="872490">
                <a:moveTo>
                  <a:pt x="0" y="872261"/>
                </a:moveTo>
                <a:lnTo>
                  <a:pt x="8100999" y="872261"/>
                </a:lnTo>
                <a:lnTo>
                  <a:pt x="8100999" y="0"/>
                </a:lnTo>
                <a:lnTo>
                  <a:pt x="0" y="0"/>
                </a:lnTo>
                <a:lnTo>
                  <a:pt x="0" y="87226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D5CF34-4E92-2B4A-B13B-39E7E49E105D}"/>
              </a:ext>
            </a:extLst>
          </p:cNvPr>
          <p:cNvGrpSpPr/>
          <p:nvPr userDrawn="1"/>
        </p:nvGrpSpPr>
        <p:grpSpPr>
          <a:xfrm>
            <a:off x="10290060" y="248519"/>
            <a:ext cx="1401663" cy="1412875"/>
            <a:chOff x="10290060" y="248519"/>
            <a:chExt cx="1401663" cy="14128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90EEDC-1E51-5240-BB7A-CC5525BF4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060" y="248519"/>
              <a:ext cx="1401663" cy="1412875"/>
            </a:xfrm>
            <a:prstGeom prst="rect">
              <a:avLst/>
            </a:prstGeom>
            <a:solidFill>
              <a:schemeClr val="accent1"/>
            </a:solidFill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BF37FC-86E8-B146-8639-0385C40823A2}"/>
                </a:ext>
              </a:extLst>
            </p:cNvPr>
            <p:cNvGrpSpPr/>
            <p:nvPr userDrawn="1"/>
          </p:nvGrpSpPr>
          <p:grpSpPr>
            <a:xfrm>
              <a:off x="10350525" y="305018"/>
              <a:ext cx="1288258" cy="1300464"/>
              <a:chOff x="10350525" y="305018"/>
              <a:chExt cx="1288258" cy="130046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B443A59-3F4E-5944-B432-4788CC3F2E82}"/>
                  </a:ext>
                </a:extLst>
              </p:cNvPr>
              <p:cNvSpPr/>
              <p:nvPr userDrawn="1"/>
            </p:nvSpPr>
            <p:spPr>
              <a:xfrm>
                <a:off x="10350525" y="305018"/>
                <a:ext cx="1006122" cy="1006122"/>
              </a:xfrm>
              <a:prstGeom prst="ellipse">
                <a:avLst/>
              </a:prstGeom>
              <a:noFill/>
              <a:ln w="1143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CAF9113-C702-014D-86C8-6F69A6A760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222944" y="1181696"/>
                <a:ext cx="415839" cy="423786"/>
              </a:xfrm>
              <a:prstGeom prst="line">
                <a:avLst/>
              </a:prstGeom>
              <a:ln w="1143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9073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>
            <a:extLst>
              <a:ext uri="{FF2B5EF4-FFF2-40B4-BE49-F238E27FC236}">
                <a16:creationId xmlns:a16="http://schemas.microsoft.com/office/drawing/2014/main" id="{224303A4-19A3-1D49-81C0-659FD9A44320}"/>
              </a:ext>
            </a:extLst>
          </p:cNvPr>
          <p:cNvSpPr txBox="1">
            <a:spLocks/>
          </p:cNvSpPr>
          <p:nvPr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1"/>
                </a:solidFill>
              </a:rPr>
              <a:pPr/>
              <a:t>‹Nº›</a:t>
            </a:fld>
            <a:endParaRPr lang="en-US" sz="85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C7260-A7A3-B047-BDD1-1309D27441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15" y="3046"/>
            <a:ext cx="12181169" cy="6845816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CD78042E-BF44-054C-B663-C0655E068C15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1"/>
                </a:solidFill>
              </a:rPr>
              <a:pPr/>
              <a:t>‹Nº›</a:t>
            </a:fld>
            <a:endParaRPr lang="en-US" sz="850" dirty="0">
              <a:solidFill>
                <a:schemeClr val="bg1"/>
              </a:solidFill>
            </a:endParaRP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7C3B8641-1287-9C4F-81CB-8D01C8459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8400" y="2895600"/>
            <a:ext cx="7315200" cy="1054100"/>
          </a:xfrm>
          <a:prstGeom prst="rect">
            <a:avLst/>
          </a:prstGeom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2800" b="1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92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677FF1-4833-9244-82BE-8FEF20D7C1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09EB-4D37-D44F-A1ED-2A5D0419F2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65" y="9661"/>
            <a:ext cx="12168473" cy="6838681"/>
          </a:xfrm>
          <a:prstGeom prst="rect">
            <a:avLst/>
          </a:prstGeom>
        </p:spPr>
      </p:pic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F562F13F-0215-9844-A270-6E091F92EA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58497"/>
            <a:ext cx="12192000" cy="5709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22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06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gmen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439C10-037A-5A4E-9322-E36A65159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21" y="19775"/>
            <a:ext cx="12181161" cy="6845813"/>
          </a:xfrm>
          <a:prstGeom prst="rect">
            <a:avLst/>
          </a:prstGeom>
        </p:spPr>
      </p:pic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0528F8F3-6404-E147-AA57-4FFC0FC5C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3160" y="2743201"/>
            <a:ext cx="7315200" cy="1054100"/>
          </a:xfrm>
          <a:prstGeom prst="rect">
            <a:avLst/>
          </a:prstGeom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B8150851-BC8C-1442-8841-253A7839A105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0C4B1C-F3A2-E745-A6D3-684724C3DE7A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7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ment Divider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>
            <a:extLst>
              <a:ext uri="{FF2B5EF4-FFF2-40B4-BE49-F238E27FC236}">
                <a16:creationId xmlns:a16="http://schemas.microsoft.com/office/drawing/2014/main" id="{224303A4-19A3-1D49-81C0-659FD9A44320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1"/>
                </a:solidFill>
              </a:rPr>
              <a:pPr/>
              <a:t>‹Nº›</a:t>
            </a:fld>
            <a:endParaRPr lang="en-US" sz="85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C04C1-E416-2048-881D-18EA0B89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9" y="19775"/>
            <a:ext cx="12181163" cy="6845813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EB5569D9-4230-9A45-98B9-32DD2BF61D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960" y="2286001"/>
            <a:ext cx="4572000" cy="1054100"/>
          </a:xfrm>
          <a:prstGeom prst="rect">
            <a:avLst/>
          </a:prstGeom>
        </p:spPr>
        <p:txBody>
          <a:bodyPr bIns="45720" anchor="b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CB68C571-06C4-F647-89D1-70DC595779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3363074"/>
            <a:ext cx="4572000" cy="10541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2CE03EC9-6B35-D947-8A8B-18AA1E4238BB}"/>
              </a:ext>
            </a:extLst>
          </p:cNvPr>
          <p:cNvSpPr txBox="1">
            <a:spLocks/>
          </p:cNvSpPr>
          <p:nvPr/>
        </p:nvSpPr>
        <p:spPr>
          <a:xfrm>
            <a:off x="502920" y="6327649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799AC4C2-5BD1-2149-BE8D-5F8E618ED347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1"/>
                </a:solidFill>
              </a:rPr>
              <a:pPr/>
              <a:t>‹Nº›</a:t>
            </a:fld>
            <a:endParaRPr lang="en-US" sz="851" dirty="0">
              <a:solidFill>
                <a:schemeClr val="bg1"/>
              </a:solidFill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A2069E9A-9CFF-6249-9DDA-00F48970C64C}"/>
              </a:ext>
            </a:extLst>
          </p:cNvPr>
          <p:cNvSpPr txBox="1">
            <a:spLocks/>
          </p:cNvSpPr>
          <p:nvPr userDrawn="1"/>
        </p:nvSpPr>
        <p:spPr>
          <a:xfrm>
            <a:off x="502920" y="6327649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20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, Content,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208029-536F-D647-9CFA-24A08D119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A4233FD8-9600-E441-8E73-B39AF21E11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207" y="1497211"/>
            <a:ext cx="5752351" cy="4706735"/>
          </a:xfrm>
          <a:prstGeom prst="rect">
            <a:avLst/>
          </a:prstGeom>
        </p:spPr>
        <p:txBody>
          <a:bodyPr/>
          <a:lstStyle>
            <a:lvl1pPr>
              <a:defRPr sz="1600"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B09B6FEB-554F-2D45-B91A-2F8839FA27A6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9CC798E-3F43-9849-A3D9-9863DBCDD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228595"/>
            <a:ext cx="11369040" cy="471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E2E550C-2DB2-A346-A658-54BA2C6B11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960" y="685800"/>
            <a:ext cx="11369040" cy="4710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CBDAC1DE-D0EB-9A47-BA94-6A1CFD927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" y="1303861"/>
            <a:ext cx="4572000" cy="4728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7CCAE9E2-6580-9D49-A5DC-3B3B0A425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960" y="1856312"/>
            <a:ext cx="4572000" cy="3619923"/>
          </a:xfrm>
          <a:prstGeom prst="rect">
            <a:avLst/>
          </a:prstGeom>
        </p:spPr>
        <p:txBody>
          <a:bodyPr anchor="t"/>
          <a:lstStyle>
            <a:lvl1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40" indent="-28574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9937" indent="-285744">
              <a:buClr>
                <a:schemeClr val="tx2"/>
              </a:buClr>
              <a:buFont typeface="Arial" panose="020B0604020202020204" pitchFamily="34" charset="0"/>
              <a:buChar char="•"/>
              <a:defRPr sz="13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2737" indent="-171446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9834" indent="-171446">
              <a:buClr>
                <a:schemeClr val="tx2"/>
              </a:buClr>
              <a:buFont typeface="Arial" panose="020B0604020202020204" pitchFamily="34" charset="0"/>
              <a:buChar char="•"/>
              <a:defRPr sz="11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4CFE05A-994A-3047-8198-032BCC86920E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1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,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208029-536F-D647-9CFA-24A08D119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A4233FD8-9600-E441-8E73-B39AF21E11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207" y="1497211"/>
            <a:ext cx="5752351" cy="4706735"/>
          </a:xfrm>
          <a:prstGeom prst="rect">
            <a:avLst/>
          </a:prstGeom>
        </p:spPr>
        <p:txBody>
          <a:bodyPr/>
          <a:lstStyle>
            <a:lvl1pPr>
              <a:defRPr sz="1600"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B09B6FEB-554F-2D45-B91A-2F8839FA27A6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9CC798E-3F43-9849-A3D9-9863DBCDD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228595"/>
            <a:ext cx="11369040" cy="471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CBDAC1DE-D0EB-9A47-BA94-6A1CFD927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" y="1451342"/>
            <a:ext cx="4572000" cy="4172373"/>
          </a:xfrm>
          <a:prstGeom prst="rect">
            <a:avLst/>
          </a:prstGeom>
        </p:spPr>
        <p:txBody>
          <a:bodyPr anchor="t" anchorCtr="0"/>
          <a:lstStyle>
            <a:lvl1pPr marL="457189" indent="-457189">
              <a:buFont typeface="+mj-lt"/>
              <a:buAutoNum type="arabicPeriod"/>
              <a:defRPr sz="2400" b="1" i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4CFE05A-994A-3047-8198-032BCC86920E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38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A4233FD8-9600-E441-8E73-B39AF21E11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7840" y="1853585"/>
            <a:ext cx="3017520" cy="2831272"/>
          </a:xfrm>
          <a:prstGeom prst="rect">
            <a:avLst/>
          </a:prstGeom>
        </p:spPr>
        <p:txBody>
          <a:bodyPr/>
          <a:lstStyle>
            <a:lvl1pPr>
              <a:defRPr sz="1600"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F02B092-BAAF-4940-A5E4-0EAFD22641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960" y="2285999"/>
            <a:ext cx="4572000" cy="105156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83D49D0-8C0A-9740-AD25-F0F522561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" y="3364993"/>
            <a:ext cx="4572000" cy="47289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0" i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76C761A3-2884-A94F-AE65-4C0DE372B3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69680" y="1853585"/>
            <a:ext cx="3017520" cy="2831272"/>
          </a:xfrm>
          <a:prstGeom prst="rect">
            <a:avLst/>
          </a:prstGeom>
        </p:spPr>
        <p:txBody>
          <a:bodyPr/>
          <a:lstStyle>
            <a:lvl1pPr>
              <a:defRPr sz="1600"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D1B223C-A740-8D47-A5D3-B87C7F990959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D57480B-3B5B-7D47-891E-29E2AE796FDE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21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, Content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7973F5-B2CC-894C-A266-CDCE23D8B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A4233FD8-9600-E441-8E73-B39AF21E11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7840" y="1853585"/>
            <a:ext cx="3017520" cy="2831272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83D49D0-8C0A-9740-AD25-F0F522561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" y="1681909"/>
            <a:ext cx="4572000" cy="4728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E4BD910-A352-1F48-BF4C-8E22F69CAC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960" y="2234359"/>
            <a:ext cx="4572000" cy="3619923"/>
          </a:xfrm>
          <a:prstGeom prst="rect">
            <a:avLst/>
          </a:prstGeom>
        </p:spPr>
        <p:txBody>
          <a:bodyPr anchor="t"/>
          <a:lstStyle>
            <a:lvl1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40" indent="-28574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9937" indent="-285744">
              <a:buClr>
                <a:schemeClr val="tx2"/>
              </a:buClr>
              <a:buFont typeface="Arial" panose="020B0604020202020204" pitchFamily="34" charset="0"/>
              <a:buChar char="•"/>
              <a:defRPr sz="13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2737" indent="-171446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9834" indent="-171446">
              <a:buClr>
                <a:schemeClr val="tx2"/>
              </a:buClr>
              <a:buFont typeface="Arial" panose="020B0604020202020204" pitchFamily="34" charset="0"/>
              <a:buChar char="•"/>
              <a:defRPr sz="11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76C761A3-2884-A94F-AE65-4C0DE372B3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69680" y="1853585"/>
            <a:ext cx="3017520" cy="2831272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D1B223C-A740-8D47-A5D3-B87C7F990959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14855E36-0CE8-7946-AAB4-5EACF770CD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228595"/>
            <a:ext cx="11369040" cy="47105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77FEA8F6-6E2A-E744-9509-3514324D98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960" y="685800"/>
            <a:ext cx="11369040" cy="4710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EAFF2DF-D5DE-BA4F-A66E-6CF4397E5174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28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Small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83D49D0-8C0A-9740-AD25-F0F522561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7840" y="1311828"/>
            <a:ext cx="3017520" cy="4728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6E29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E4BD910-A352-1F48-BF4C-8E22F69CAC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77840" y="1784903"/>
            <a:ext cx="3017520" cy="14065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8F1B66BC-53EB-954C-9238-EEE4A383A0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77840" y="3480791"/>
            <a:ext cx="3017520" cy="4728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6E29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3CCA0A43-F0AF-C343-94E6-75DEEF4470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77840" y="3953866"/>
            <a:ext cx="3017520" cy="14065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28866750-AE71-434A-9728-C34D63350F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680" y="1311828"/>
            <a:ext cx="3017520" cy="4728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6E29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A4316390-3567-C04A-BEB9-B59896D957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9680" y="1784903"/>
            <a:ext cx="3017520" cy="14065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BC566D1B-0DBA-9246-9C89-31D0B8403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869680" y="3480791"/>
            <a:ext cx="3017520" cy="4728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1" i="0">
                <a:solidFill>
                  <a:srgbClr val="6E29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0ADD1C4E-EFEF-4443-9854-FADC7E2559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69680" y="3953866"/>
            <a:ext cx="3017520" cy="14065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93B66312-581C-1948-B849-1BE927FAD84E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362EA231-2EFA-7844-AC5B-85C8F37B43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960" y="2286001"/>
            <a:ext cx="4572000" cy="1054100"/>
          </a:xfrm>
          <a:prstGeom prst="rect">
            <a:avLst/>
          </a:prstGeom>
        </p:spPr>
        <p:txBody>
          <a:bodyPr bIns="45720" anchor="b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F8C170D-181F-CF48-9643-5A32499F35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960" y="3363074"/>
            <a:ext cx="4572000" cy="10541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85B894E1-4CAA-7D40-85E8-6BD952CC5D5D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ment Divider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>
            <a:extLst>
              <a:ext uri="{FF2B5EF4-FFF2-40B4-BE49-F238E27FC236}">
                <a16:creationId xmlns:a16="http://schemas.microsoft.com/office/drawing/2014/main" id="{224303A4-19A3-1D49-81C0-659FD9A44320}"/>
              </a:ext>
            </a:extLst>
          </p:cNvPr>
          <p:cNvSpPr txBox="1">
            <a:spLocks/>
          </p:cNvSpPr>
          <p:nvPr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1"/>
                </a:solidFill>
              </a:rPr>
              <a:pPr/>
              <a:t>‹Nº›</a:t>
            </a:fld>
            <a:endParaRPr lang="en-US" sz="85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C04C1-E416-2048-881D-18EA0B89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9" y="19774"/>
            <a:ext cx="12181162" cy="6845813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EB5569D9-4230-9A45-98B9-32DD2BF61D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960" y="2286000"/>
            <a:ext cx="4572000" cy="1054100"/>
          </a:xfrm>
          <a:prstGeom prst="rect">
            <a:avLst/>
          </a:prstGeom>
        </p:spPr>
        <p:txBody>
          <a:bodyPr bIns="45720" anchor="b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CB68C571-06C4-F647-89D1-70DC595779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3363073"/>
            <a:ext cx="4572000" cy="10541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2CE03EC9-6B35-D947-8A8B-18AA1E4238BB}"/>
              </a:ext>
            </a:extLst>
          </p:cNvPr>
          <p:cNvSpPr txBox="1">
            <a:spLocks/>
          </p:cNvSpPr>
          <p:nvPr/>
        </p:nvSpPr>
        <p:spPr>
          <a:xfrm>
            <a:off x="502920" y="6327648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799AC4C2-5BD1-2149-BE8D-5F8E618ED347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1"/>
                </a:solidFill>
              </a:rPr>
              <a:pPr/>
              <a:t>‹Nº›</a:t>
            </a:fld>
            <a:endParaRPr lang="en-US" sz="850" dirty="0">
              <a:solidFill>
                <a:schemeClr val="bg1"/>
              </a:solidFill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A2069E9A-9CFF-6249-9DDA-00F48970C64C}"/>
              </a:ext>
            </a:extLst>
          </p:cNvPr>
          <p:cNvSpPr txBox="1">
            <a:spLocks/>
          </p:cNvSpPr>
          <p:nvPr userDrawn="1"/>
        </p:nvSpPr>
        <p:spPr>
          <a:xfrm>
            <a:off x="502920" y="6327648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4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A4233FD8-9600-E441-8E73-B39AF21E11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6703" y="386291"/>
            <a:ext cx="3017520" cy="2831272"/>
          </a:xfrm>
          <a:prstGeom prst="rect">
            <a:avLst/>
          </a:prstGeom>
        </p:spPr>
        <p:txBody>
          <a:bodyPr/>
          <a:lstStyle>
            <a:lvl1pPr>
              <a:defRPr sz="1600"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F02B092-BAAF-4940-A5E4-0EAFD22641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960" y="2285999"/>
            <a:ext cx="4572000" cy="105156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83D49D0-8C0A-9740-AD25-F0F522561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" y="3364993"/>
            <a:ext cx="4572000" cy="47289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0" i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76C761A3-2884-A94F-AE65-4C0DE372B3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69680" y="386291"/>
            <a:ext cx="3017520" cy="2831272"/>
          </a:xfrm>
          <a:prstGeom prst="rect">
            <a:avLst/>
          </a:prstGeom>
        </p:spPr>
        <p:txBody>
          <a:bodyPr/>
          <a:lstStyle>
            <a:lvl1pPr>
              <a:defRPr sz="1600"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D1B223C-A740-8D47-A5D3-B87C7F990959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D57480B-3B5B-7D47-891E-29E2AE796FDE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7543F268-1FE1-AD49-B603-43DE9198FD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26703" y="3337559"/>
            <a:ext cx="3017520" cy="2831272"/>
          </a:xfrm>
          <a:prstGeom prst="rect">
            <a:avLst/>
          </a:prstGeom>
        </p:spPr>
        <p:txBody>
          <a:bodyPr/>
          <a:lstStyle>
            <a:lvl1pPr>
              <a:defRPr sz="1600"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4F2C6DC6-AA19-414D-A37F-BFEE633E77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69680" y="3337559"/>
            <a:ext cx="3017520" cy="2831272"/>
          </a:xfrm>
          <a:prstGeom prst="rect">
            <a:avLst/>
          </a:prstGeom>
        </p:spPr>
        <p:txBody>
          <a:bodyPr/>
          <a:lstStyle>
            <a:lvl1pPr>
              <a:defRPr sz="1600"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0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3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1667FFA-77C2-554D-BAD9-D3A1DF56B3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960" y="2286001"/>
            <a:ext cx="4572000" cy="1054100"/>
          </a:xfrm>
          <a:prstGeom prst="rect">
            <a:avLst/>
          </a:prstGeom>
          <a:noFill/>
        </p:spPr>
        <p:txBody>
          <a:bodyPr bIns="45720" anchor="b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F02B092-BAAF-4940-A5E4-0EAFD22641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960" y="3363074"/>
            <a:ext cx="4572000" cy="10541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83D49D0-8C0A-9740-AD25-F0F522561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0760" y="1002909"/>
            <a:ext cx="4663440" cy="4728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i="0">
                <a:solidFill>
                  <a:srgbClr val="6E29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E4BD910-A352-1F48-BF4C-8E22F69CAC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80760" y="1475983"/>
            <a:ext cx="4661592" cy="10541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E233690-C998-8C4F-9EF9-AFDECA92DD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760" y="2643163"/>
            <a:ext cx="4661592" cy="4728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i="0">
                <a:solidFill>
                  <a:srgbClr val="6E29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CF1187A2-7A58-6544-823B-783550701C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80760" y="3116237"/>
            <a:ext cx="4661592" cy="10541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D7205F12-B1A0-8348-A87E-EA84C45B6A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80760" y="4287925"/>
            <a:ext cx="4661592" cy="4728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i="0">
                <a:solidFill>
                  <a:srgbClr val="6E29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BA5E889E-E8E1-CC41-A94B-CC04379758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80760" y="4761001"/>
            <a:ext cx="4661592" cy="10541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sz="110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5F82A427-AA1D-FD46-8CA8-4F3F48A95C3C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DAB93B1-E739-D54B-AD6A-3B51D81E0DCE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6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01E5C9-EB9A-A341-9AED-D32BCCE2A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1667FFA-77C2-554D-BAD9-D3A1DF56B3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228595"/>
            <a:ext cx="11369040" cy="4572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F02B092-BAAF-4940-A5E4-0EAFD2264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60" y="685800"/>
            <a:ext cx="11369040" cy="4710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74F69CB-9028-C041-8A97-527BAAD7B4F6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6276617-8CC4-AC4E-9D4F-309F8DC0601C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791EFE43-5A14-9745-AE74-67F73CFF81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960" y="1377894"/>
            <a:ext cx="10778491" cy="4581473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6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Clr>
                <a:schemeClr val="tx2"/>
              </a:buClr>
              <a:buFont typeface="Arial" panose="020B0604020202020204" pitchFamily="34" charset="0"/>
              <a:buNone/>
              <a:defRPr sz="13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Clr>
                <a:schemeClr val="tx2"/>
              </a:buClr>
              <a:buFont typeface="Arial" panose="020B0604020202020204" pitchFamily="34" charset="0"/>
              <a:buNone/>
              <a:defRPr sz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Clr>
                <a:schemeClr val="tx2"/>
              </a:buClr>
              <a:buFont typeface="Arial" panose="020B0604020202020204" pitchFamily="34" charset="0"/>
              <a:buNone/>
              <a:defRPr sz="11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137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, 2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01E5C9-EB9A-A341-9AED-D32BCCE2A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1667FFA-77C2-554D-BAD9-D3A1DF56B3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228595"/>
            <a:ext cx="11369040" cy="4572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F02B092-BAAF-4940-A5E4-0EAFD2264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60" y="685800"/>
            <a:ext cx="11369040" cy="4710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74F69CB-9028-C041-8A97-527BAAD7B4F6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6276617-8CC4-AC4E-9D4F-309F8DC0601C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791EFE43-5A14-9745-AE74-67F73CFF81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962" y="1377894"/>
            <a:ext cx="5026047" cy="4581473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6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Clr>
                <a:schemeClr val="tx2"/>
              </a:buClr>
              <a:buFont typeface="Arial" panose="020B0604020202020204" pitchFamily="34" charset="0"/>
              <a:buNone/>
              <a:defRPr sz="13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Clr>
                <a:schemeClr val="tx2"/>
              </a:buClr>
              <a:buFont typeface="Arial" panose="020B0604020202020204" pitchFamily="34" charset="0"/>
              <a:buNone/>
              <a:defRPr sz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Clr>
                <a:schemeClr val="tx2"/>
              </a:buClr>
              <a:buFont typeface="Arial" panose="020B0604020202020204" pitchFamily="34" charset="0"/>
              <a:buNone/>
              <a:defRPr sz="11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8C110019-5017-FF4C-8865-98947566F9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2" y="1377894"/>
            <a:ext cx="5026047" cy="4581473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6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Clr>
                <a:schemeClr val="tx2"/>
              </a:buClr>
              <a:buFont typeface="Arial" panose="020B0604020202020204" pitchFamily="34" charset="0"/>
              <a:buNone/>
              <a:defRPr sz="13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Clr>
                <a:schemeClr val="tx2"/>
              </a:buClr>
              <a:buFont typeface="Arial" panose="020B0604020202020204" pitchFamily="34" charset="0"/>
              <a:buNone/>
              <a:defRPr sz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Clr>
                <a:schemeClr val="tx2"/>
              </a:buClr>
              <a:buFont typeface="Arial" panose="020B0604020202020204" pitchFamily="34" charset="0"/>
              <a:buNone/>
              <a:defRPr sz="11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4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,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513887-FCBA-FF4F-899E-B9995A60E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3" name="Slide Number">
            <a:extLst>
              <a:ext uri="{FF2B5EF4-FFF2-40B4-BE49-F238E27FC236}">
                <a16:creationId xmlns:a16="http://schemas.microsoft.com/office/drawing/2014/main" id="{B09B6FEB-554F-2D45-B91A-2F8839FA27A6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9CC798E-3F43-9849-A3D9-9863DBCDD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228595"/>
            <a:ext cx="11369040" cy="4572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E2E550C-2DB2-A346-A658-54BA2C6B11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960" y="685800"/>
            <a:ext cx="11369040" cy="4710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CBDAC1DE-D0EB-9A47-BA94-6A1CFD927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" y="1551772"/>
            <a:ext cx="5029200" cy="472891"/>
          </a:xfrm>
          <a:prstGeom prst="rect">
            <a:avLst/>
          </a:prstGeom>
          <a:solidFill>
            <a:schemeClr val="tx2"/>
          </a:solidFill>
        </p:spPr>
        <p:txBody>
          <a:bodyPr anchor="b"/>
          <a:lstStyle>
            <a:lvl1pPr marL="0" indent="0"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7CCAE9E2-6580-9D49-A5DC-3B3B0A425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960" y="2104221"/>
            <a:ext cx="5029200" cy="3619923"/>
          </a:xfrm>
          <a:prstGeom prst="rect">
            <a:avLst/>
          </a:prstGeom>
        </p:spPr>
        <p:txBody>
          <a:bodyPr anchor="t"/>
          <a:lstStyle>
            <a:lvl1pPr marL="342891" indent="-342891">
              <a:buClr>
                <a:schemeClr val="bg2"/>
              </a:buClr>
              <a:buFont typeface="+mj-lt"/>
              <a:buAutoNum type="arabicPeriod"/>
              <a:defRPr sz="16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9989" indent="-342891">
              <a:buClr>
                <a:schemeClr val="bg2"/>
              </a:buClr>
              <a:buFont typeface="+mj-lt"/>
              <a:buAutoNum type="alphaUcPeriod"/>
              <a:defRPr sz="14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086" indent="-342891">
              <a:buClr>
                <a:schemeClr val="bg2"/>
              </a:buClr>
              <a:buFont typeface="+mj-lt"/>
              <a:buAutoNum type="romanLcPeriod"/>
              <a:defRPr sz="13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887" indent="-228594">
              <a:buClr>
                <a:schemeClr val="bg2"/>
              </a:buClr>
              <a:buFont typeface="+mj-lt"/>
              <a:buAutoNum type="alphaLcPeriod"/>
              <a:defRPr sz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983" indent="-228594">
              <a:buClr>
                <a:schemeClr val="bg2"/>
              </a:buClr>
              <a:buFont typeface="+mj-lt"/>
              <a:buAutoNum type="romanLcPeriod"/>
              <a:defRPr sz="11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E8E0AA3E-8D97-4248-BD7C-A3933668DD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86144" y="1551772"/>
            <a:ext cx="5029200" cy="472891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b"/>
          <a:lstStyle>
            <a:lvl1pPr marL="0" indent="0"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8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B9103FEC-7F44-FA4F-ADE2-431CC5BFAD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6144" y="2104221"/>
            <a:ext cx="5029200" cy="3619923"/>
          </a:xfrm>
          <a:prstGeom prst="rect">
            <a:avLst/>
          </a:prstGeom>
        </p:spPr>
        <p:txBody>
          <a:bodyPr anchor="t"/>
          <a:lstStyle>
            <a:lvl1pPr marL="285744" indent="-285744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40" indent="-28574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9937" indent="-285744">
              <a:buClr>
                <a:schemeClr val="tx2"/>
              </a:buClr>
              <a:buFont typeface="Arial" panose="020B0604020202020204" pitchFamily="34" charset="0"/>
              <a:buChar char="•"/>
              <a:defRPr sz="13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2737" indent="-171446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9834" indent="-171446">
              <a:buClr>
                <a:schemeClr val="tx2"/>
              </a:buClr>
              <a:buFont typeface="Arial" panose="020B0604020202020204" pitchFamily="34" charset="0"/>
              <a:buChar char="•"/>
              <a:defRPr sz="11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68AFFE-DCB1-6842-AA33-0543C7F286D6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6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01E5C9-EB9A-A341-9AED-D32BCCE2A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1667FFA-77C2-554D-BAD9-D3A1DF56B3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228595"/>
            <a:ext cx="11369040" cy="4572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F02B092-BAAF-4940-A5E4-0EAFD2264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60" y="685800"/>
            <a:ext cx="11369040" cy="4710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74F69CB-9028-C041-8A97-527BAAD7B4F6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6276617-8CC4-AC4E-9D4F-309F8DC0601C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03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86640EC2-F999-FD4B-8806-0821F9558B5E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897A772-BD94-F04E-BB18-613317C29C60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24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of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86640EC2-F999-FD4B-8806-0821F9558B5E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897A772-BD94-F04E-BB18-613317C29C60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2"/>
                </a:solidFill>
              </a:rPr>
              <a:pPr/>
              <a:t>‹Nº›</a:t>
            </a:fld>
            <a:endParaRPr lang="en-US" sz="851"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2F6A72-3FE8-FE43-8680-703CB6E8C9AA}"/>
              </a:ext>
            </a:extLst>
          </p:cNvPr>
          <p:cNvSpPr/>
          <p:nvPr userDrawn="1"/>
        </p:nvSpPr>
        <p:spPr>
          <a:xfrm>
            <a:off x="2543733" y="346211"/>
            <a:ext cx="9648267" cy="55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bject 20">
            <a:extLst>
              <a:ext uri="{FF2B5EF4-FFF2-40B4-BE49-F238E27FC236}">
                <a16:creationId xmlns:a16="http://schemas.microsoft.com/office/drawing/2014/main" id="{CFE09862-6F06-BB47-B147-43EB17AC0170}"/>
              </a:ext>
            </a:extLst>
          </p:cNvPr>
          <p:cNvSpPr/>
          <p:nvPr userDrawn="1"/>
        </p:nvSpPr>
        <p:spPr>
          <a:xfrm>
            <a:off x="2543733" y="346211"/>
            <a:ext cx="261657" cy="551891"/>
          </a:xfrm>
          <a:custGeom>
            <a:avLst/>
            <a:gdLst/>
            <a:ahLst/>
            <a:cxnLst/>
            <a:rect l="l" t="t" r="r" b="b"/>
            <a:pathLst>
              <a:path w="296544" h="625475">
                <a:moveTo>
                  <a:pt x="0" y="0"/>
                </a:moveTo>
                <a:lnTo>
                  <a:pt x="0" y="625348"/>
                </a:lnTo>
                <a:lnTo>
                  <a:pt x="296519" y="312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" name="object 52">
            <a:extLst>
              <a:ext uri="{FF2B5EF4-FFF2-40B4-BE49-F238E27FC236}">
                <a16:creationId xmlns:a16="http://schemas.microsoft.com/office/drawing/2014/main" id="{6019A2ED-ACF2-B046-8874-6D1F414752B6}"/>
              </a:ext>
            </a:extLst>
          </p:cNvPr>
          <p:cNvSpPr txBox="1"/>
          <p:nvPr userDrawn="1"/>
        </p:nvSpPr>
        <p:spPr>
          <a:xfrm>
            <a:off x="3024250" y="4889909"/>
            <a:ext cx="8048975" cy="1762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206" marR="4483">
              <a:lnSpc>
                <a:spcPct val="111100"/>
              </a:lnSpc>
              <a:spcBef>
                <a:spcPts val="75"/>
              </a:spcBef>
            </a:pPr>
            <a:r>
              <a:rPr sz="1059" spc="-40" dirty="0">
                <a:solidFill>
                  <a:srgbClr val="231F20"/>
                </a:solidFill>
                <a:cs typeface="DIN OT"/>
              </a:rPr>
              <a:t>To </a:t>
            </a:r>
            <a:r>
              <a:rPr sz="1059" spc="-9" dirty="0">
                <a:solidFill>
                  <a:srgbClr val="231F20"/>
                </a:solidFill>
                <a:cs typeface="DIN OT"/>
              </a:rPr>
              <a:t>learn how we can help you </a:t>
            </a:r>
            <a:r>
              <a:rPr sz="1059" spc="-13" dirty="0">
                <a:solidFill>
                  <a:srgbClr val="231F20"/>
                </a:solidFill>
                <a:cs typeface="DIN OT"/>
              </a:rPr>
              <a:t>lower </a:t>
            </a:r>
            <a:r>
              <a:rPr sz="1059" spc="-9" dirty="0">
                <a:solidFill>
                  <a:srgbClr val="231F20"/>
                </a:solidFill>
                <a:cs typeface="DIN OT"/>
              </a:rPr>
              <a:t>total </a:t>
            </a:r>
            <a:r>
              <a:rPr sz="1059" spc="-13" dirty="0">
                <a:solidFill>
                  <a:srgbClr val="231F20"/>
                </a:solidFill>
                <a:cs typeface="DIN OT"/>
              </a:rPr>
              <a:t>cost </a:t>
            </a:r>
            <a:r>
              <a:rPr sz="1059" spc="-9" dirty="0">
                <a:solidFill>
                  <a:srgbClr val="231F20"/>
                </a:solidFill>
                <a:cs typeface="DIN OT"/>
              </a:rPr>
              <a:t>and </a:t>
            </a:r>
            <a:r>
              <a:rPr sz="1059" spc="-19" dirty="0">
                <a:solidFill>
                  <a:srgbClr val="231F20"/>
                </a:solidFill>
                <a:cs typeface="DIN OT"/>
              </a:rPr>
              <a:t>improve care quality, </a:t>
            </a:r>
            <a:r>
              <a:rPr sz="1059" spc="-13" dirty="0">
                <a:solidFill>
                  <a:srgbClr val="231F20"/>
                </a:solidFill>
                <a:cs typeface="DIN OT"/>
              </a:rPr>
              <a:t>contact </a:t>
            </a:r>
            <a:r>
              <a:rPr sz="1059" spc="-4" dirty="0">
                <a:solidFill>
                  <a:srgbClr val="231F20"/>
                </a:solidFill>
                <a:cs typeface="DIN OT"/>
              </a:rPr>
              <a:t>us at </a:t>
            </a:r>
            <a:r>
              <a:rPr sz="1059" b="1" spc="-9" dirty="0">
                <a:solidFill>
                  <a:srgbClr val="231F20"/>
                </a:solidFill>
                <a:cs typeface="DIN OT"/>
              </a:rPr>
              <a:t>866-935-0798 </a:t>
            </a:r>
            <a:r>
              <a:rPr sz="1059" spc="-4" dirty="0">
                <a:solidFill>
                  <a:srgbClr val="231F20"/>
                </a:solidFill>
                <a:cs typeface="DIN OT"/>
              </a:rPr>
              <a:t>or </a:t>
            </a:r>
            <a:r>
              <a:rPr sz="1059" spc="-9" dirty="0">
                <a:solidFill>
                  <a:srgbClr val="231F20"/>
                </a:solidFill>
                <a:cs typeface="DIN OT"/>
              </a:rPr>
              <a:t>visit</a:t>
            </a:r>
            <a:r>
              <a:rPr sz="1059" spc="-31" dirty="0">
                <a:solidFill>
                  <a:srgbClr val="231F20"/>
                </a:solidFill>
                <a:cs typeface="DIN OT"/>
              </a:rPr>
              <a:t> </a:t>
            </a:r>
            <a:r>
              <a:rPr sz="1059" b="1" spc="-19" dirty="0">
                <a:solidFill>
                  <a:schemeClr val="accent6"/>
                </a:solidFill>
                <a:cs typeface="DIN O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www.owens-minor.com</a:t>
            </a:r>
            <a:endParaRPr sz="1059" b="1" dirty="0">
              <a:solidFill>
                <a:schemeClr val="accent6"/>
              </a:solidFill>
              <a:cs typeface="DIN OT"/>
            </a:endParaRPr>
          </a:p>
        </p:txBody>
      </p:sp>
      <p:sp>
        <p:nvSpPr>
          <p:cNvPr id="9" name="bk object 17">
            <a:extLst>
              <a:ext uri="{FF2B5EF4-FFF2-40B4-BE49-F238E27FC236}">
                <a16:creationId xmlns:a16="http://schemas.microsoft.com/office/drawing/2014/main" id="{153664F7-1AE2-8840-853B-D5B8797B8241}"/>
              </a:ext>
            </a:extLst>
          </p:cNvPr>
          <p:cNvSpPr/>
          <p:nvPr userDrawn="1"/>
        </p:nvSpPr>
        <p:spPr>
          <a:xfrm>
            <a:off x="2" y="1"/>
            <a:ext cx="2697231" cy="6129867"/>
          </a:xfrm>
          <a:custGeom>
            <a:avLst/>
            <a:gdLst/>
            <a:ahLst/>
            <a:cxnLst/>
            <a:rect l="l" t="t" r="r" b="b"/>
            <a:pathLst>
              <a:path w="1957705" h="7772400">
                <a:moveTo>
                  <a:pt x="0" y="7772400"/>
                </a:moveTo>
                <a:lnTo>
                  <a:pt x="1957400" y="7772400"/>
                </a:lnTo>
                <a:lnTo>
                  <a:pt x="1957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1" name="bk object 16">
            <a:extLst>
              <a:ext uri="{FF2B5EF4-FFF2-40B4-BE49-F238E27FC236}">
                <a16:creationId xmlns:a16="http://schemas.microsoft.com/office/drawing/2014/main" id="{07B1378D-E029-E14D-947B-EFA028593FD7}"/>
              </a:ext>
            </a:extLst>
          </p:cNvPr>
          <p:cNvSpPr/>
          <p:nvPr userDrawn="1"/>
        </p:nvSpPr>
        <p:spPr>
          <a:xfrm>
            <a:off x="2697232" y="5181600"/>
            <a:ext cx="9494769" cy="948267"/>
          </a:xfrm>
          <a:custGeom>
            <a:avLst/>
            <a:gdLst/>
            <a:ahLst/>
            <a:cxnLst/>
            <a:rect l="l" t="t" r="r" b="b"/>
            <a:pathLst>
              <a:path w="8101330" h="872490">
                <a:moveTo>
                  <a:pt x="0" y="872261"/>
                </a:moveTo>
                <a:lnTo>
                  <a:pt x="8100999" y="872261"/>
                </a:lnTo>
                <a:lnTo>
                  <a:pt x="8100999" y="0"/>
                </a:lnTo>
                <a:lnTo>
                  <a:pt x="0" y="0"/>
                </a:lnTo>
                <a:lnTo>
                  <a:pt x="0" y="87226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D5CF34-4E92-2B4A-B13B-39E7E49E105D}"/>
              </a:ext>
            </a:extLst>
          </p:cNvPr>
          <p:cNvGrpSpPr/>
          <p:nvPr userDrawn="1"/>
        </p:nvGrpSpPr>
        <p:grpSpPr>
          <a:xfrm>
            <a:off x="10290062" y="248520"/>
            <a:ext cx="1401663" cy="1412875"/>
            <a:chOff x="10290060" y="248519"/>
            <a:chExt cx="1401663" cy="14128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90EEDC-1E51-5240-BB7A-CC5525BF4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060" y="248519"/>
              <a:ext cx="1401663" cy="1412875"/>
            </a:xfrm>
            <a:prstGeom prst="rect">
              <a:avLst/>
            </a:prstGeom>
            <a:solidFill>
              <a:schemeClr val="accent1"/>
            </a:solidFill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BF37FC-86E8-B146-8639-0385C40823A2}"/>
                </a:ext>
              </a:extLst>
            </p:cNvPr>
            <p:cNvGrpSpPr/>
            <p:nvPr userDrawn="1"/>
          </p:nvGrpSpPr>
          <p:grpSpPr>
            <a:xfrm>
              <a:off x="10350525" y="305018"/>
              <a:ext cx="1288258" cy="1300464"/>
              <a:chOff x="10350525" y="305018"/>
              <a:chExt cx="1288258" cy="130046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B443A59-3F4E-5944-B432-4788CC3F2E82}"/>
                  </a:ext>
                </a:extLst>
              </p:cNvPr>
              <p:cNvSpPr/>
              <p:nvPr userDrawn="1"/>
            </p:nvSpPr>
            <p:spPr>
              <a:xfrm>
                <a:off x="10350525" y="305018"/>
                <a:ext cx="1006122" cy="1006122"/>
              </a:xfrm>
              <a:prstGeom prst="ellipse">
                <a:avLst/>
              </a:prstGeom>
              <a:noFill/>
              <a:ln w="1143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CAF9113-C702-014D-86C8-6F69A6A760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222944" y="1181696"/>
                <a:ext cx="415839" cy="423786"/>
              </a:xfrm>
              <a:prstGeom prst="line">
                <a:avLst/>
              </a:prstGeom>
              <a:ln w="1143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862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>
            <a:extLst>
              <a:ext uri="{FF2B5EF4-FFF2-40B4-BE49-F238E27FC236}">
                <a16:creationId xmlns:a16="http://schemas.microsoft.com/office/drawing/2014/main" id="{224303A4-19A3-1D49-81C0-659FD9A44320}"/>
              </a:ext>
            </a:extLst>
          </p:cNvPr>
          <p:cNvSpPr txBox="1">
            <a:spLocks/>
          </p:cNvSpPr>
          <p:nvPr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1"/>
                </a:solidFill>
              </a:rPr>
              <a:pPr/>
              <a:t>‹Nº›</a:t>
            </a:fld>
            <a:endParaRPr lang="en-US" sz="85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C7260-A7A3-B047-BDD1-1309D27441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17" y="3047"/>
            <a:ext cx="12181169" cy="6845816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CD78042E-BF44-054C-B663-C0655E068C15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4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5" tIns="22857" rIns="45715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1" smtClean="0">
                <a:solidFill>
                  <a:schemeClr val="bg1"/>
                </a:solidFill>
              </a:rPr>
              <a:pPr/>
              <a:t>‹Nº›</a:t>
            </a:fld>
            <a:endParaRPr lang="en-US" sz="851" dirty="0">
              <a:solidFill>
                <a:schemeClr val="bg1"/>
              </a:solidFill>
            </a:endParaRP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7C3B8641-1287-9C4F-81CB-8D01C8459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8400" y="2895601"/>
            <a:ext cx="7315200" cy="1054100"/>
          </a:xfrm>
          <a:prstGeom prst="rect">
            <a:avLst/>
          </a:prstGeom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2800" b="1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8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19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292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38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57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, Content,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208029-536F-D647-9CFA-24A08D119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A4233FD8-9600-E441-8E73-B39AF21E11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206" y="1497210"/>
            <a:ext cx="5752351" cy="4706735"/>
          </a:xfrm>
          <a:prstGeom prst="rect">
            <a:avLst/>
          </a:prstGeom>
        </p:spPr>
        <p:txBody>
          <a:bodyPr/>
          <a:lstStyle>
            <a:lvl1pPr>
              <a:defRPr sz="1600"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B09B6FEB-554F-2D45-B91A-2F8839FA27A6}"/>
              </a:ext>
            </a:extLst>
          </p:cNvPr>
          <p:cNvSpPr txBox="1">
            <a:spLocks/>
          </p:cNvSpPr>
          <p:nvPr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9CC798E-3F43-9849-A3D9-9863DBCDD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228595"/>
            <a:ext cx="11369040" cy="471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E2E550C-2DB2-A346-A658-54BA2C6B11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960" y="685800"/>
            <a:ext cx="11369040" cy="4710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CBDAC1DE-D0EB-9A47-BA94-6A1CFD927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" y="1303861"/>
            <a:ext cx="4572000" cy="4728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7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7CCAE9E2-6580-9D49-A5DC-3B3B0A425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960" y="1856311"/>
            <a:ext cx="4572000" cy="3619923"/>
          </a:xfrm>
          <a:prstGeom prst="rect">
            <a:avLst/>
          </a:prstGeom>
        </p:spPr>
        <p:txBody>
          <a:bodyPr anchor="t"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59" indent="-28575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9967" indent="-285750">
              <a:buClr>
                <a:schemeClr val="tx2"/>
              </a:buClr>
              <a:buFont typeface="Arial" panose="020B0604020202020204" pitchFamily="34" charset="0"/>
              <a:buChar char="•"/>
              <a:defRPr sz="13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2776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9884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4CFE05A-994A-3047-8198-032BCC86920E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3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,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208029-536F-D647-9CFA-24A08D119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A4233FD8-9600-E441-8E73-B39AF21E11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206" y="1497210"/>
            <a:ext cx="5752351" cy="4706735"/>
          </a:xfrm>
          <a:prstGeom prst="rect">
            <a:avLst/>
          </a:prstGeom>
        </p:spPr>
        <p:txBody>
          <a:bodyPr/>
          <a:lstStyle>
            <a:lvl1pPr>
              <a:defRPr sz="1600"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B09B6FEB-554F-2D45-B91A-2F8839FA27A6}"/>
              </a:ext>
            </a:extLst>
          </p:cNvPr>
          <p:cNvSpPr txBox="1">
            <a:spLocks/>
          </p:cNvSpPr>
          <p:nvPr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9CC798E-3F43-9849-A3D9-9863DBCDD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228595"/>
            <a:ext cx="11369040" cy="4710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CBDAC1DE-D0EB-9A47-BA94-6A1CFD927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" y="1451341"/>
            <a:ext cx="4572000" cy="4172373"/>
          </a:xfrm>
          <a:prstGeom prst="rect">
            <a:avLst/>
          </a:prstGeo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400" b="1" i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7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4CFE05A-994A-3047-8198-032BCC86920E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2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, Content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7973F5-B2CC-894C-A266-CDCE23D8B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A4233FD8-9600-E441-8E73-B39AF21E11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7840" y="1853585"/>
            <a:ext cx="3017520" cy="2831272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83D49D0-8C0A-9740-AD25-F0F522561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" y="1681908"/>
            <a:ext cx="4572000" cy="4728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7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E4BD910-A352-1F48-BF4C-8E22F69CAC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960" y="2234358"/>
            <a:ext cx="4572000" cy="3619923"/>
          </a:xfrm>
          <a:prstGeom prst="rect">
            <a:avLst/>
          </a:prstGeom>
        </p:spPr>
        <p:txBody>
          <a:bodyPr anchor="t"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59" indent="-28575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9967" indent="-285750">
              <a:buClr>
                <a:schemeClr val="tx2"/>
              </a:buClr>
              <a:buFont typeface="Arial" panose="020B0604020202020204" pitchFamily="34" charset="0"/>
              <a:buChar char="•"/>
              <a:defRPr sz="13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2776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9884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76C761A3-2884-A94F-AE65-4C0DE372B3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69680" y="1853585"/>
            <a:ext cx="3017520" cy="2831272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D1B223C-A740-8D47-A5D3-B87C7F990959}"/>
              </a:ext>
            </a:extLst>
          </p:cNvPr>
          <p:cNvSpPr txBox="1">
            <a:spLocks/>
          </p:cNvSpPr>
          <p:nvPr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14855E36-0CE8-7946-AAB4-5EACF770CD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228594"/>
            <a:ext cx="11369040" cy="47105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77FEA8F6-6E2A-E744-9509-3514324D98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960" y="685800"/>
            <a:ext cx="11369040" cy="4710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EAFF2DF-D5DE-BA4F-A66E-6CF4397E5174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0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A4233FD8-9600-E441-8E73-B39AF21E11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6702" y="386291"/>
            <a:ext cx="3017520" cy="2831272"/>
          </a:xfrm>
          <a:prstGeom prst="rect">
            <a:avLst/>
          </a:prstGeom>
        </p:spPr>
        <p:txBody>
          <a:bodyPr/>
          <a:lstStyle>
            <a:lvl1pPr>
              <a:defRPr sz="1600"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F02B092-BAAF-4940-A5E4-0EAFD22641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960" y="2285999"/>
            <a:ext cx="4572000" cy="105156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83D49D0-8C0A-9740-AD25-F0F522561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" y="3364992"/>
            <a:ext cx="4572000" cy="47289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0" i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7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76C761A3-2884-A94F-AE65-4C0DE372B3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69680" y="386291"/>
            <a:ext cx="3017520" cy="2831272"/>
          </a:xfrm>
          <a:prstGeom prst="rect">
            <a:avLst/>
          </a:prstGeom>
        </p:spPr>
        <p:txBody>
          <a:bodyPr/>
          <a:lstStyle>
            <a:lvl1pPr>
              <a:defRPr sz="1600"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D1B223C-A740-8D47-A5D3-B87C7F990959}"/>
              </a:ext>
            </a:extLst>
          </p:cNvPr>
          <p:cNvSpPr txBox="1">
            <a:spLocks/>
          </p:cNvSpPr>
          <p:nvPr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D57480B-3B5B-7D47-891E-29E2AE796FDE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7543F268-1FE1-AD49-B603-43DE9198FD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26702" y="3337559"/>
            <a:ext cx="3017520" cy="2831272"/>
          </a:xfrm>
          <a:prstGeom prst="rect">
            <a:avLst/>
          </a:prstGeom>
        </p:spPr>
        <p:txBody>
          <a:bodyPr/>
          <a:lstStyle>
            <a:lvl1pPr>
              <a:defRPr sz="1600"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4F2C6DC6-AA19-414D-A37F-BFEE633E77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69680" y="3337559"/>
            <a:ext cx="3017520" cy="2831272"/>
          </a:xfrm>
          <a:prstGeom prst="rect">
            <a:avLst/>
          </a:prstGeom>
        </p:spPr>
        <p:txBody>
          <a:bodyPr/>
          <a:lstStyle>
            <a:lvl1pPr>
              <a:defRPr sz="1600">
                <a:ln>
                  <a:noFill/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1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, 2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01E5C9-EB9A-A341-9AED-D32BCCE2A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1667FFA-77C2-554D-BAD9-D3A1DF56B3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228595"/>
            <a:ext cx="11369040" cy="45720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F02B092-BAAF-4940-A5E4-0EAFD2264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60" y="685800"/>
            <a:ext cx="11369040" cy="4710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74F69CB-9028-C041-8A97-527BAAD7B4F6}"/>
              </a:ext>
            </a:extLst>
          </p:cNvPr>
          <p:cNvSpPr txBox="1">
            <a:spLocks/>
          </p:cNvSpPr>
          <p:nvPr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6276617-8CC4-AC4E-9D4F-309F8DC0601C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791EFE43-5A14-9745-AE74-67F73CFF81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960" y="1377893"/>
            <a:ext cx="5026047" cy="4581473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6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7" indent="0">
              <a:buClr>
                <a:schemeClr val="tx2"/>
              </a:buClr>
              <a:buFont typeface="Arial" panose="020B0604020202020204" pitchFamily="34" charset="0"/>
              <a:buNone/>
              <a:defRPr sz="13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6" indent="0">
              <a:buClr>
                <a:schemeClr val="tx2"/>
              </a:buClr>
              <a:buFont typeface="Arial" panose="020B0604020202020204" pitchFamily="34" charset="0"/>
              <a:buNone/>
              <a:defRPr sz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4" indent="0">
              <a:buClr>
                <a:schemeClr val="tx2"/>
              </a:buClr>
              <a:buFont typeface="Arial" panose="020B0604020202020204" pitchFamily="34" charset="0"/>
              <a:buNone/>
              <a:defRPr sz="11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8C110019-5017-FF4C-8865-98947566F9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0" y="1377893"/>
            <a:ext cx="5026047" cy="4581473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6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7" indent="0">
              <a:buClr>
                <a:schemeClr val="tx2"/>
              </a:buClr>
              <a:buFont typeface="Arial" panose="020B0604020202020204" pitchFamily="34" charset="0"/>
              <a:buNone/>
              <a:defRPr sz="13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6" indent="0">
              <a:buClr>
                <a:schemeClr val="tx2"/>
              </a:buClr>
              <a:buFont typeface="Arial" panose="020B0604020202020204" pitchFamily="34" charset="0"/>
              <a:buNone/>
              <a:defRPr sz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4" indent="0">
              <a:buClr>
                <a:schemeClr val="tx2"/>
              </a:buClr>
              <a:buFont typeface="Arial" panose="020B0604020202020204" pitchFamily="34" charset="0"/>
              <a:buNone/>
              <a:defRPr sz="11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69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,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513887-FCBA-FF4F-899E-B9995A60E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3" name="Slide Number">
            <a:extLst>
              <a:ext uri="{FF2B5EF4-FFF2-40B4-BE49-F238E27FC236}">
                <a16:creationId xmlns:a16="http://schemas.microsoft.com/office/drawing/2014/main" id="{B09B6FEB-554F-2D45-B91A-2F8839FA27A6}"/>
              </a:ext>
            </a:extLst>
          </p:cNvPr>
          <p:cNvSpPr txBox="1">
            <a:spLocks/>
          </p:cNvSpPr>
          <p:nvPr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9CC798E-3F43-9849-A3D9-9863DBCDD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228595"/>
            <a:ext cx="11369040" cy="45720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E2E550C-2DB2-A346-A658-54BA2C6B11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960" y="685800"/>
            <a:ext cx="11369040" cy="4710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CBDAC1DE-D0EB-9A47-BA94-6A1CFD927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" y="1551771"/>
            <a:ext cx="5029200" cy="472891"/>
          </a:xfrm>
          <a:prstGeom prst="rect">
            <a:avLst/>
          </a:prstGeom>
          <a:solidFill>
            <a:schemeClr val="tx2"/>
          </a:solidFill>
        </p:spPr>
        <p:txBody>
          <a:bodyPr anchor="b"/>
          <a:lstStyle>
            <a:lvl1pPr marL="0" indent="0"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7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7CCAE9E2-6580-9D49-A5DC-3B3B0A425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960" y="2104221"/>
            <a:ext cx="5029200" cy="3619923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chemeClr val="bg2"/>
              </a:buClr>
              <a:buFont typeface="+mj-lt"/>
              <a:buAutoNum type="arabicPeriod"/>
              <a:defRPr sz="16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009" indent="-342900">
              <a:buClr>
                <a:schemeClr val="bg2"/>
              </a:buClr>
              <a:buFont typeface="+mj-lt"/>
              <a:buAutoNum type="alphaUcPeriod"/>
              <a:defRPr sz="14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117" indent="-342900">
              <a:buClr>
                <a:schemeClr val="bg2"/>
              </a:buClr>
              <a:buFont typeface="+mj-lt"/>
              <a:buAutoNum type="romanLcPeriod"/>
              <a:defRPr sz="13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26" indent="-228600">
              <a:buClr>
                <a:schemeClr val="bg2"/>
              </a:buClr>
              <a:buFont typeface="+mj-lt"/>
              <a:buAutoNum type="alphaLcPeriod"/>
              <a:defRPr sz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34" indent="-228600">
              <a:buClr>
                <a:schemeClr val="bg2"/>
              </a:buClr>
              <a:buFont typeface="+mj-lt"/>
              <a:buAutoNum type="romanLcPeriod"/>
              <a:defRPr sz="11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E8E0AA3E-8D97-4248-BD7C-A3933668DD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86144" y="1551771"/>
            <a:ext cx="5029200" cy="472891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b"/>
          <a:lstStyle>
            <a:lvl1pPr marL="0" indent="0"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17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B9103FEC-7F44-FA4F-ADE2-431CC5BFAD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6144" y="2104221"/>
            <a:ext cx="5029200" cy="3619923"/>
          </a:xfrm>
          <a:prstGeom prst="rect">
            <a:avLst/>
          </a:prstGeom>
        </p:spPr>
        <p:txBody>
          <a:bodyPr anchor="t"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59" indent="-28575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9967" indent="-285750">
              <a:buClr>
                <a:schemeClr val="tx2"/>
              </a:buClr>
              <a:buFont typeface="Arial" panose="020B0604020202020204" pitchFamily="34" charset="0"/>
              <a:buChar char="•"/>
              <a:defRPr sz="13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2776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9884" indent="-171450">
              <a:buClr>
                <a:schemeClr val="tx2"/>
              </a:buClr>
              <a:buFont typeface="Arial" panose="020B0604020202020204" pitchFamily="34" charset="0"/>
              <a:buChar char="•"/>
              <a:defRPr sz="11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68AFFE-DCB1-6842-AA33-0543C7F286D6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4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01E5C9-EB9A-A341-9AED-D32BCCE2A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1667FFA-77C2-554D-BAD9-D3A1DF56B3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228595"/>
            <a:ext cx="11369040" cy="45720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ln>
                  <a:noFill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F02B092-BAAF-4940-A5E4-0EAFD2264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60" y="685800"/>
            <a:ext cx="11369040" cy="4710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b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2pPr>
            <a:lvl3pPr marL="914217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3pPr>
            <a:lvl4pPr marL="1371326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4pPr>
            <a:lvl5pPr marL="1828434" indent="0">
              <a:buNone/>
              <a:defRPr sz="3899" b="1">
                <a:ln>
                  <a:solidFill>
                    <a:srgbClr val="6E2930"/>
                  </a:solidFill>
                </a:ln>
                <a:solidFill>
                  <a:srgbClr val="6E29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74F69CB-9028-C041-8A97-527BAAD7B4F6}"/>
              </a:ext>
            </a:extLst>
          </p:cNvPr>
          <p:cNvSpPr txBox="1">
            <a:spLocks/>
          </p:cNvSpPr>
          <p:nvPr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6276617-8CC4-AC4E-9D4F-309F8DC0601C}"/>
              </a:ext>
            </a:extLst>
          </p:cNvPr>
          <p:cNvSpPr txBox="1">
            <a:spLocks/>
          </p:cNvSpPr>
          <p:nvPr userDrawn="1"/>
        </p:nvSpPr>
        <p:spPr>
          <a:xfrm>
            <a:off x="501543" y="6330113"/>
            <a:ext cx="289912" cy="1705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4" tIns="22857" rIns="45714" bIns="22857" rtlCol="0" anchor="ctr"/>
          <a:lstStyle>
            <a:defPPr>
              <a:defRPr lang="en-US"/>
            </a:defPPr>
            <a:lvl1pPr marL="0" algn="r" defTabSz="457200" rtl="0" eaLnBrk="1" latinLnBrk="0" hangingPunct="1">
              <a:defRPr sz="1701" kern="120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z="850" smtClean="0">
                <a:solidFill>
                  <a:schemeClr val="bg2"/>
                </a:solidFill>
              </a:rPr>
              <a:pPr/>
              <a:t>‹Nº›</a:t>
            </a:fld>
            <a:endParaRPr lang="en-US" sz="8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9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A9DFAEC-2EE8-8146-B3B4-6E465CF0DD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4E562F-63AB-4E42-841D-E68EBB0D209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5419" y="6093"/>
            <a:ext cx="12181162" cy="684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6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6" r:id="rId2"/>
    <p:sldLayoutId id="2147483708" r:id="rId3"/>
    <p:sldLayoutId id="2147483720" r:id="rId4"/>
    <p:sldLayoutId id="2147483711" r:id="rId5"/>
    <p:sldLayoutId id="2147483721" r:id="rId6"/>
    <p:sldLayoutId id="2147483719" r:id="rId7"/>
    <p:sldLayoutId id="2147483709" r:id="rId8"/>
    <p:sldLayoutId id="2147483718" r:id="rId9"/>
    <p:sldLayoutId id="2147483717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A9DFAEC-2EE8-8146-B3B4-6E465CF0DD6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4E562F-63AB-4E42-841D-E68EBB0D209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5419" y="6094"/>
            <a:ext cx="12181163" cy="684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4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50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9AF342C-8E2D-324D-9EB3-8F93CB7699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 anchorCtr="0"/>
          <a:lstStyle/>
          <a:p>
            <a:r>
              <a:rPr lang="en-US" dirty="0">
                <a:solidFill>
                  <a:srgbClr val="005487"/>
                </a:solidFill>
              </a:rPr>
              <a:t>Specifications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1209BC3-5545-41B8-860C-124DB9015128}"/>
              </a:ext>
            </a:extLst>
          </p:cNvPr>
          <p:cNvSpPr txBox="1">
            <a:spLocks/>
          </p:cNvSpPr>
          <p:nvPr/>
        </p:nvSpPr>
        <p:spPr>
          <a:xfrm>
            <a:off x="1001195" y="4174978"/>
            <a:ext cx="9903977" cy="472891"/>
          </a:xfrm>
          <a:prstGeom prst="rect">
            <a:avLst/>
          </a:prstGeom>
        </p:spPr>
        <p:txBody>
          <a:bodyPr anchor="b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98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9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92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600" dirty="0"/>
              <a:t>Material</a:t>
            </a:r>
          </a:p>
          <a:p>
            <a:pPr algn="ctr"/>
            <a:r>
              <a:rPr lang="nl-BE" sz="1600" b="0" dirty="0"/>
              <a:t>SMS non-woven (polypropyleen) </a:t>
            </a:r>
          </a:p>
          <a:p>
            <a:pPr algn="ctr"/>
            <a:r>
              <a:rPr lang="nl-BE" sz="1600" b="0" dirty="0"/>
              <a:t>2 sheets of 35.6g/m² (total 71.2g/m²). ONE-STEP* and QUICK CHECK* is thermally sealed on the edges	</a:t>
            </a:r>
            <a:r>
              <a:rPr lang="nl-BE" dirty="0"/>
              <a:t>	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6002843-3BCE-41BF-A3C8-447807E634F8}"/>
              </a:ext>
            </a:extLst>
          </p:cNvPr>
          <p:cNvSpPr txBox="1">
            <a:spLocks/>
          </p:cNvSpPr>
          <p:nvPr/>
        </p:nvSpPr>
        <p:spPr>
          <a:xfrm>
            <a:off x="822960" y="3862131"/>
            <a:ext cx="11953874" cy="1352342"/>
          </a:xfrm>
          <a:prstGeom prst="rect">
            <a:avLst/>
          </a:prstGeom>
        </p:spPr>
        <p:txBody>
          <a:bodyPr anchor="t"/>
          <a:lstStyle>
            <a:lvl1pPr marL="285744" indent="-28574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840" indent="-28574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99937" indent="-28574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00" kern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42737" indent="-171446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99834" indent="-171446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 kern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999560-D773-4C3B-8095-9DF255217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73" y="808780"/>
            <a:ext cx="6053853" cy="14509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51955A-C849-4C55-A124-AC49B2F62548}"/>
              </a:ext>
            </a:extLst>
          </p:cNvPr>
          <p:cNvSpPr/>
          <p:nvPr/>
        </p:nvSpPr>
        <p:spPr>
          <a:xfrm>
            <a:off x="314383" y="2384876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Dimensions</a:t>
            </a:r>
          </a:p>
          <a:p>
            <a:pPr algn="ctr"/>
            <a:r>
              <a:rPr lang="en-US" sz="1600" dirty="0"/>
              <a:t>Sequential wrap: 12 dimensions in 5 different strengths</a:t>
            </a:r>
          </a:p>
          <a:p>
            <a:pPr algn="ctr"/>
            <a:r>
              <a:rPr lang="en-US" sz="1600" dirty="0"/>
              <a:t>Quick Check wrap: 8 dimensions in 5 different strengths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0D160B-CB23-419A-88B1-C62F29785564}"/>
              </a:ext>
            </a:extLst>
          </p:cNvPr>
          <p:cNvSpPr/>
          <p:nvPr/>
        </p:nvSpPr>
        <p:spPr>
          <a:xfrm>
            <a:off x="314383" y="4485600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Indication</a:t>
            </a:r>
          </a:p>
          <a:p>
            <a:pPr algn="ctr"/>
            <a:r>
              <a:rPr lang="en-US" sz="1600" dirty="0"/>
              <a:t>HALYARD* sterilization wrap is a disposable packaging material intended for use in the sterilization of medical products and for the maintenance of their sterility until use of the products</a:t>
            </a:r>
          </a:p>
        </p:txBody>
      </p:sp>
    </p:spTree>
    <p:extLst>
      <p:ext uri="{BB962C8B-B14F-4D97-AF65-F5344CB8AC3E}">
        <p14:creationId xmlns:p14="http://schemas.microsoft.com/office/powerpoint/2010/main" val="249741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9AF342C-8E2D-324D-9EB3-8F93CB7699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66571"/>
            <a:ext cx="11439525" cy="632975"/>
          </a:xfrm>
        </p:spPr>
        <p:txBody>
          <a:bodyPr anchor="t" anchorCtr="0"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5487"/>
                </a:solidFill>
              </a:rPr>
              <a:t>Range Wrapping Material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F49190-78D5-4CC8-8A20-03BCF016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71" y="2595954"/>
            <a:ext cx="5451711" cy="3055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B5D550-0960-4899-8510-2C390EF3F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71" y="1070720"/>
            <a:ext cx="2975414" cy="1366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00179F-1E5A-40D0-A11E-A29C9A6BF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070720"/>
            <a:ext cx="3151415" cy="1250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9F371B-B6A9-46D3-82D5-B59C41F1B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591" y="2383060"/>
            <a:ext cx="3664138" cy="38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FF0A6C-5DB7-4864-8FD3-1C31FECB3E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>
                <a:solidFill>
                  <a:srgbClr val="005487"/>
                </a:solidFill>
              </a:rPr>
              <a:t>Product Positioning Pouches and Reels</a:t>
            </a:r>
            <a:endParaRPr lang="en-US" dirty="0">
              <a:solidFill>
                <a:srgbClr val="00548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6A31C-207F-44BA-8086-477140FFE3B1}"/>
              </a:ext>
            </a:extLst>
          </p:cNvPr>
          <p:cNvSpPr/>
          <p:nvPr/>
        </p:nvSpPr>
        <p:spPr>
          <a:xfrm>
            <a:off x="759141" y="1546116"/>
            <a:ext cx="1100042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5487"/>
                </a:solidFill>
              </a:rPr>
              <a:t>Who uses Pouches and Reels in controlled environments?  </a:t>
            </a:r>
            <a:br>
              <a:rPr lang="en-US" sz="1600" b="1" dirty="0">
                <a:solidFill>
                  <a:srgbClr val="872434"/>
                </a:solidFill>
              </a:rPr>
            </a:br>
            <a:endParaRPr lang="nl-BE" sz="11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/>
              <a:t>Pharmaceutical sterile production: ISO 4/5  or Grade A/B aseptic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/>
              <a:t>Cleanroom laundries: ISO 5/6 or Grade B/C </a:t>
            </a:r>
            <a:br>
              <a:rPr lang="nl-BE" dirty="0"/>
            </a:br>
            <a:endParaRPr lang="nl-BE" dirty="0"/>
          </a:p>
          <a:p>
            <a:endParaRPr lang="nl-BE" dirty="0"/>
          </a:p>
          <a:p>
            <a:r>
              <a:rPr lang="en-US" sz="1600" b="1" dirty="0">
                <a:solidFill>
                  <a:srgbClr val="005487"/>
                </a:solidFill>
              </a:rPr>
              <a:t>For what do controlled environments use them? </a:t>
            </a:r>
          </a:p>
          <a:p>
            <a:endParaRPr lang="en-US" sz="1600" b="1" dirty="0">
              <a:solidFill>
                <a:srgbClr val="8724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b="1" dirty="0"/>
              <a:t>Inhouse packing + inhouse sterilization </a:t>
            </a:r>
            <a:r>
              <a:rPr lang="nl-BE" sz="1600" dirty="0"/>
              <a:t>of their tools, smaller equipment, garments, goggles, bottles..</a:t>
            </a:r>
          </a:p>
          <a:p>
            <a:r>
              <a:rPr lang="nl-BE" sz="1600" dirty="0"/>
              <a:t>             Sterilization methods = Autoclave (steam sterilisation) or </a:t>
            </a:r>
            <a:r>
              <a:rPr lang="en-US" sz="1600" dirty="0"/>
              <a:t>chemical vapor (plasma) or inhouse ETO.</a:t>
            </a:r>
            <a:endParaRPr lang="nl-BE" sz="1600" dirty="0"/>
          </a:p>
          <a:p>
            <a:endParaRPr lang="nl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b="1" dirty="0"/>
              <a:t>Inhouse packing + </a:t>
            </a:r>
            <a:r>
              <a:rPr lang="en-US" sz="1600" b="1" dirty="0"/>
              <a:t>outhouse sterilization </a:t>
            </a:r>
            <a:r>
              <a:rPr lang="en-US" sz="1600" dirty="0"/>
              <a:t>of </a:t>
            </a:r>
            <a:r>
              <a:rPr lang="nl-BE" sz="1600" dirty="0"/>
              <a:t>their tools, smaller equipment, raw materials, garments, goggles ...</a:t>
            </a:r>
          </a:p>
          <a:p>
            <a:r>
              <a:rPr lang="nl-BE" sz="1600" dirty="0"/>
              <a:t>             Sterilization methods = outhouse </a:t>
            </a:r>
            <a:r>
              <a:rPr lang="en-US" sz="1600" dirty="0"/>
              <a:t>ETO or gamma/beta radiation</a:t>
            </a:r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A63BA0EF-4B31-45D3-B778-D3E988BA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" r="3" b="1033"/>
          <a:stretch/>
        </p:blipFill>
        <p:spPr>
          <a:xfrm>
            <a:off x="9158446" y="236718"/>
            <a:ext cx="2601119" cy="2555516"/>
          </a:xfrm>
          <a:prstGeom prst="rect">
            <a:avLst/>
          </a:prstGeom>
          <a:noFill/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77F671A-5B08-488B-844C-EBEDB2B9B195}"/>
              </a:ext>
            </a:extLst>
          </p:cNvPr>
          <p:cNvSpPr/>
          <p:nvPr/>
        </p:nvSpPr>
        <p:spPr>
          <a:xfrm>
            <a:off x="1176337" y="3858620"/>
            <a:ext cx="309563" cy="113296"/>
          </a:xfrm>
          <a:prstGeom prst="rightArrow">
            <a:avLst/>
          </a:prstGeom>
          <a:solidFill>
            <a:srgbClr val="005487"/>
          </a:solidFill>
          <a:ln>
            <a:solidFill>
              <a:srgbClr val="005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342E9E7-5EB4-43A3-A5BC-265134913290}"/>
              </a:ext>
            </a:extLst>
          </p:cNvPr>
          <p:cNvSpPr/>
          <p:nvPr/>
        </p:nvSpPr>
        <p:spPr>
          <a:xfrm>
            <a:off x="1173955" y="4592045"/>
            <a:ext cx="309563" cy="113296"/>
          </a:xfrm>
          <a:prstGeom prst="rightArrow">
            <a:avLst/>
          </a:prstGeom>
          <a:solidFill>
            <a:srgbClr val="005487"/>
          </a:solidFill>
          <a:ln>
            <a:solidFill>
              <a:srgbClr val="005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1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34457D-7078-4E62-B8D2-293F314BA9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>
                <a:solidFill>
                  <a:srgbClr val="005487"/>
                </a:solidFill>
              </a:rPr>
              <a:t>3 Main Features</a:t>
            </a:r>
            <a:endParaRPr lang="en-US" dirty="0">
              <a:solidFill>
                <a:srgbClr val="005487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6A95D-F8A2-4A25-9FD0-0D0B78FC06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Cleanroom Pouches and Reels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D62B5-75ED-447D-80E9-0C61C59BFA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8912" y="720338"/>
            <a:ext cx="4663440" cy="472891"/>
          </a:xfrm>
        </p:spPr>
        <p:txBody>
          <a:bodyPr/>
          <a:lstStyle/>
          <a:p>
            <a:r>
              <a:rPr lang="nl-BE" dirty="0">
                <a:solidFill>
                  <a:srgbClr val="005487"/>
                </a:solidFill>
              </a:rPr>
              <a:t>CE Certificated – Compliant to </a:t>
            </a:r>
            <a:endParaRPr lang="en-US" dirty="0">
              <a:solidFill>
                <a:srgbClr val="005487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CAF18-309C-46D2-B823-DBE2F36CF8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8912" y="1193412"/>
            <a:ext cx="5558790" cy="1054100"/>
          </a:xfrm>
        </p:spPr>
        <p:txBody>
          <a:bodyPr/>
          <a:lstStyle/>
          <a:p>
            <a:r>
              <a:rPr lang="nl-BE" dirty="0"/>
              <a:t>ISO 11607-1, EN868-5 acc, ISO TS16775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280B0E-D14E-491E-AB22-728DF986F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8912" y="1597031"/>
            <a:ext cx="4661592" cy="472891"/>
          </a:xfrm>
        </p:spPr>
        <p:txBody>
          <a:bodyPr/>
          <a:lstStyle/>
          <a:p>
            <a:r>
              <a:rPr lang="nl-BE" dirty="0">
                <a:solidFill>
                  <a:srgbClr val="005487"/>
                </a:solidFill>
              </a:rPr>
              <a:t>Sterilisation methods</a:t>
            </a:r>
            <a:endParaRPr lang="en-US" dirty="0">
              <a:solidFill>
                <a:srgbClr val="005487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90EE00-F5A3-4D22-8C19-6E5A4B87E3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78912" y="2070105"/>
            <a:ext cx="4661592" cy="1054100"/>
          </a:xfrm>
        </p:spPr>
        <p:txBody>
          <a:bodyPr/>
          <a:lstStyle/>
          <a:p>
            <a:r>
              <a:rPr lang="en-US" dirty="0"/>
              <a:t>Validations: ISO 11140-1, ISO 11138, ISO 14161</a:t>
            </a:r>
          </a:p>
          <a:p>
            <a:r>
              <a:rPr lang="en-US" dirty="0"/>
              <a:t>Non-sterile, single use</a:t>
            </a:r>
          </a:p>
          <a:p>
            <a:r>
              <a:rPr lang="en-US" dirty="0"/>
              <a:t>Pre-vacuum Steam and ETO Compatible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36FF70-AF1D-44DB-A4D4-8C2760F243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78912" y="3262584"/>
            <a:ext cx="4661592" cy="472891"/>
          </a:xfrm>
        </p:spPr>
        <p:txBody>
          <a:bodyPr/>
          <a:lstStyle/>
          <a:p>
            <a:r>
              <a:rPr lang="nl-BE" dirty="0">
                <a:solidFill>
                  <a:srgbClr val="005487"/>
                </a:solidFill>
              </a:rPr>
              <a:t>Specially designed</a:t>
            </a:r>
            <a:endParaRPr lang="en-US" dirty="0">
              <a:solidFill>
                <a:srgbClr val="005487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2FE147-8C8B-44A0-B09F-52E7F4B762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78912" y="3735660"/>
            <a:ext cx="5863590" cy="1054100"/>
          </a:xfrm>
        </p:spPr>
        <p:txBody>
          <a:bodyPr/>
          <a:lstStyle/>
          <a:p>
            <a:r>
              <a:rPr lang="en-US" dirty="0"/>
              <a:t>Peel-off seal </a:t>
            </a:r>
            <a:r>
              <a:rPr lang="nl-BE" dirty="0"/>
              <a:t>easy = gloves! clean and fiber free</a:t>
            </a:r>
          </a:p>
          <a:p>
            <a:r>
              <a:rPr lang="en-US" dirty="0"/>
              <a:t>Thumb Notch for easy opening </a:t>
            </a:r>
          </a:p>
          <a:p>
            <a:r>
              <a:rPr lang="en-US" dirty="0"/>
              <a:t>Pre-Cut, heat-sealed corners on the thumb</a:t>
            </a:r>
          </a:p>
          <a:p>
            <a:r>
              <a:rPr lang="en-US" dirty="0"/>
              <a:t>Notch end to:</a:t>
            </a:r>
          </a:p>
          <a:p>
            <a:pPr marL="742848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help prevent dust from collecting at the opening seal </a:t>
            </a:r>
          </a:p>
          <a:p>
            <a:pPr marL="742848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reduce risk of contamination when pouch opened</a:t>
            </a:r>
            <a:endParaRPr lang="nl-BE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48F9F-E89C-A949-8FF1-A69CD77F2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>
                <a:solidFill>
                  <a:srgbClr val="005487"/>
                </a:solidFill>
              </a:rPr>
              <a:t>Specifications</a:t>
            </a:r>
            <a:endParaRPr lang="en-US" dirty="0">
              <a:solidFill>
                <a:srgbClr val="005487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705D4-95CD-E640-973A-9CE3205F0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8685" y="2842750"/>
            <a:ext cx="4572000" cy="472891"/>
          </a:xfrm>
        </p:spPr>
        <p:txBody>
          <a:bodyPr/>
          <a:lstStyle/>
          <a:p>
            <a:r>
              <a:rPr lang="en-US" dirty="0">
                <a:solidFill>
                  <a:srgbClr val="005487"/>
                </a:solidFill>
              </a:rPr>
              <a:t>Flat sealable POUCHES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528CCE-A455-2F46-9E8E-D4ED61A2F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5229" y="3494435"/>
            <a:ext cx="4572000" cy="3619923"/>
          </a:xfrm>
        </p:spPr>
        <p:txBody>
          <a:bodyPr/>
          <a:lstStyle/>
          <a:p>
            <a:r>
              <a:rPr lang="nl-BE" dirty="0"/>
              <a:t>To enclose another medical device</a:t>
            </a:r>
          </a:p>
          <a:p>
            <a:r>
              <a:rPr lang="en-US" dirty="0"/>
              <a:t>Can be heat-sealed</a:t>
            </a:r>
          </a:p>
          <a:p>
            <a:r>
              <a:rPr lang="nl-BE" dirty="0"/>
              <a:t>Steam/chemical steam or ETO</a:t>
            </a:r>
          </a:p>
          <a:p>
            <a:r>
              <a:rPr lang="en-US" dirty="0"/>
              <a:t>Chemical process indicators</a:t>
            </a:r>
          </a:p>
          <a:p>
            <a:r>
              <a:rPr lang="en-US" dirty="0"/>
              <a:t>1,6 mil-thick film side</a:t>
            </a:r>
          </a:p>
          <a:p>
            <a:r>
              <a:rPr lang="en-US" dirty="0"/>
              <a:t>Quick and easy</a:t>
            </a:r>
          </a:p>
          <a:p>
            <a:r>
              <a:rPr lang="en-US" dirty="0"/>
              <a:t>Exist also in gusseted version in stead of flat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19324A4-BBFA-451E-AC7F-C28F00B99C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330" b="8330"/>
          <a:stretch>
            <a:fillRect/>
          </a:stretch>
        </p:blipFill>
        <p:spPr>
          <a:xfrm>
            <a:off x="1524000" y="1254016"/>
            <a:ext cx="1828800" cy="1496376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7A60F08-0DCF-4346-AAEF-2983AAF62095}"/>
              </a:ext>
            </a:extLst>
          </p:cNvPr>
          <p:cNvSpPr txBox="1">
            <a:spLocks/>
          </p:cNvSpPr>
          <p:nvPr/>
        </p:nvSpPr>
        <p:spPr>
          <a:xfrm>
            <a:off x="6010275" y="2842749"/>
            <a:ext cx="5543550" cy="472891"/>
          </a:xfrm>
          <a:prstGeom prst="rect">
            <a:avLst/>
          </a:prstGeom>
        </p:spPr>
        <p:txBody>
          <a:bodyPr anchor="b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98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9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92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5487"/>
                </a:solidFill>
              </a:rPr>
              <a:t>Flat sealable REEL </a:t>
            </a:r>
            <a:r>
              <a:rPr lang="en-US" sz="1600" b="0" dirty="0">
                <a:solidFill>
                  <a:srgbClr val="005487"/>
                </a:solidFill>
              </a:rPr>
              <a:t>(customized lengths)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508625-C96A-4BAF-A293-1924DC167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49" y="1112650"/>
            <a:ext cx="2115561" cy="17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9AF342C-8E2D-324D-9EB3-8F93CB7699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 anchorCtr="0"/>
          <a:lstStyle/>
          <a:p>
            <a:r>
              <a:rPr lang="en-US" dirty="0">
                <a:solidFill>
                  <a:srgbClr val="005487"/>
                </a:solidFill>
              </a:rPr>
              <a:t>Specifications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8EC96F0-1673-43E3-8881-20499303330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19346" b="19346"/>
          <a:stretch>
            <a:fillRect/>
          </a:stretch>
        </p:blipFill>
        <p:spPr>
          <a:xfrm>
            <a:off x="2727874" y="1004898"/>
            <a:ext cx="1189332" cy="1426615"/>
          </a:xfrm>
          <a:prstGeom prst="rect">
            <a:avLst/>
          </a:prstGeo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7494990-739B-4EC4-9CD2-541DAC6F3E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3032" b="13032"/>
          <a:stretch>
            <a:fillRect/>
          </a:stretch>
        </p:blipFill>
        <p:spPr>
          <a:xfrm>
            <a:off x="1504950" y="979940"/>
            <a:ext cx="1194350" cy="1433387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1209BC3-5545-41B8-860C-124DB9015128}"/>
              </a:ext>
            </a:extLst>
          </p:cNvPr>
          <p:cNvSpPr txBox="1">
            <a:spLocks/>
          </p:cNvSpPr>
          <p:nvPr/>
        </p:nvSpPr>
        <p:spPr>
          <a:xfrm>
            <a:off x="4696722" y="3429000"/>
            <a:ext cx="5592643" cy="472891"/>
          </a:xfrm>
          <a:prstGeom prst="rect">
            <a:avLst/>
          </a:prstGeom>
        </p:spPr>
        <p:txBody>
          <a:bodyPr anchor="b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98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9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92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dirty="0"/>
              <a:t>HALYARD* Material	</a:t>
            </a:r>
            <a:r>
              <a:rPr lang="nl-BE" dirty="0"/>
              <a:t>	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6002843-3BCE-41BF-A3C8-447807E634F8}"/>
              </a:ext>
            </a:extLst>
          </p:cNvPr>
          <p:cNvSpPr txBox="1">
            <a:spLocks/>
          </p:cNvSpPr>
          <p:nvPr/>
        </p:nvSpPr>
        <p:spPr>
          <a:xfrm>
            <a:off x="822960" y="3862131"/>
            <a:ext cx="11953874" cy="1352342"/>
          </a:xfrm>
          <a:prstGeom prst="rect">
            <a:avLst/>
          </a:prstGeom>
        </p:spPr>
        <p:txBody>
          <a:bodyPr anchor="t"/>
          <a:lstStyle>
            <a:lvl1pPr marL="285744" indent="-28574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840" indent="-28574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99937" indent="-28574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00" kern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42737" indent="-171446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99834" indent="-171446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 kern="1200">
                <a:ln>
                  <a:noFill/>
                </a:ln>
                <a:solidFill>
                  <a:srgbClr val="373A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/>
              <a:t>Premium Medical Grade paper 68 gr/m2  +  Green shined Polyester/Polypropylene Film: PET 12 microns/PE 40 microns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522EF71-FE90-416F-9219-058F0FFA0405}"/>
              </a:ext>
            </a:extLst>
          </p:cNvPr>
          <p:cNvSpPr txBox="1">
            <a:spLocks/>
          </p:cNvSpPr>
          <p:nvPr/>
        </p:nvSpPr>
        <p:spPr>
          <a:xfrm>
            <a:off x="838952" y="2938994"/>
            <a:ext cx="4661592" cy="34187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dirty="0"/>
              <a:t>12 different widths and lenghts in stock</a:t>
            </a:r>
          </a:p>
          <a:p>
            <a:endParaRPr lang="nl-BE" sz="1600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826668C-ECED-4400-96ED-46ECF8EF7A6F}"/>
              </a:ext>
            </a:extLst>
          </p:cNvPr>
          <p:cNvSpPr txBox="1">
            <a:spLocks/>
          </p:cNvSpPr>
          <p:nvPr/>
        </p:nvSpPr>
        <p:spPr>
          <a:xfrm>
            <a:off x="3537118" y="4890703"/>
            <a:ext cx="4661592" cy="105410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1600" dirty="0"/>
              <a:t>Steam = green to purple</a:t>
            </a:r>
          </a:p>
          <a:p>
            <a:pPr marL="0" indent="0" algn="ctr">
              <a:buNone/>
            </a:pPr>
            <a:r>
              <a:rPr lang="nl-BE" sz="1600" dirty="0"/>
              <a:t>ETO = yellow to brown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DD3DF76-7D58-457A-A725-C87548F647FB}"/>
              </a:ext>
            </a:extLst>
          </p:cNvPr>
          <p:cNvSpPr txBox="1">
            <a:spLocks/>
          </p:cNvSpPr>
          <p:nvPr/>
        </p:nvSpPr>
        <p:spPr>
          <a:xfrm>
            <a:off x="4468177" y="4335022"/>
            <a:ext cx="4663440" cy="472891"/>
          </a:xfrm>
          <a:prstGeom prst="rect">
            <a:avLst/>
          </a:prstGeom>
        </p:spPr>
        <p:txBody>
          <a:bodyPr anchor="b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98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9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92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dirty="0"/>
              <a:t>Printed chemical indicators</a:t>
            </a:r>
            <a:r>
              <a:rPr lang="nl-BE" dirty="0"/>
              <a:t>	</a:t>
            </a:r>
            <a:endParaRPr lang="en-US" dirty="0"/>
          </a:p>
        </p:txBody>
      </p:sp>
      <p:pic>
        <p:nvPicPr>
          <p:cNvPr id="11" name="Picture Placeholder 14">
            <a:extLst>
              <a:ext uri="{FF2B5EF4-FFF2-40B4-BE49-F238E27FC236}">
                <a16:creationId xmlns:a16="http://schemas.microsoft.com/office/drawing/2014/main" id="{16A3D910-254F-462D-9E56-5FCF1E086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346" b="19346"/>
          <a:stretch>
            <a:fillRect/>
          </a:stretch>
        </p:blipFill>
        <p:spPr>
          <a:xfrm>
            <a:off x="8852617" y="947390"/>
            <a:ext cx="1223018" cy="1467021"/>
          </a:xfrm>
          <a:prstGeom prst="rect">
            <a:avLst/>
          </a:prstGeom>
        </p:spPr>
      </p:pic>
      <p:pic>
        <p:nvPicPr>
          <p:cNvPr id="12" name="Picture Placeholder 12">
            <a:extLst>
              <a:ext uri="{FF2B5EF4-FFF2-40B4-BE49-F238E27FC236}">
                <a16:creationId xmlns:a16="http://schemas.microsoft.com/office/drawing/2014/main" id="{B4E9E9DD-728C-4C2C-BB73-3610097030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36" r="3036"/>
          <a:stretch>
            <a:fillRect/>
          </a:stretch>
        </p:blipFill>
        <p:spPr>
          <a:xfrm>
            <a:off x="7601668" y="969224"/>
            <a:ext cx="1222375" cy="1467021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BCEA6E8-19CA-4F9D-BA6A-33985C5B19A2}"/>
              </a:ext>
            </a:extLst>
          </p:cNvPr>
          <p:cNvSpPr txBox="1">
            <a:spLocks/>
          </p:cNvSpPr>
          <p:nvPr/>
        </p:nvSpPr>
        <p:spPr>
          <a:xfrm>
            <a:off x="7133330" y="2939900"/>
            <a:ext cx="4661592" cy="34187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dirty="0"/>
              <a:t>5 different widths on 200m rolls in stock 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07DCB2E-B87B-4E17-865E-EF94D488B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891" y="2374842"/>
            <a:ext cx="4572000" cy="472891"/>
          </a:xfrm>
        </p:spPr>
        <p:txBody>
          <a:bodyPr/>
          <a:lstStyle/>
          <a:p>
            <a:r>
              <a:rPr lang="en-US" dirty="0">
                <a:solidFill>
                  <a:srgbClr val="005487"/>
                </a:solidFill>
              </a:rPr>
              <a:t>Flat sealable POUCHES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E677130-6827-4FAB-B503-A2D5796ECF60}"/>
              </a:ext>
            </a:extLst>
          </p:cNvPr>
          <p:cNvSpPr txBox="1">
            <a:spLocks/>
          </p:cNvSpPr>
          <p:nvPr/>
        </p:nvSpPr>
        <p:spPr>
          <a:xfrm>
            <a:off x="6910214" y="2347834"/>
            <a:ext cx="5543550" cy="472891"/>
          </a:xfrm>
          <a:prstGeom prst="rect">
            <a:avLst/>
          </a:prstGeom>
        </p:spPr>
        <p:txBody>
          <a:bodyPr anchor="b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98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9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92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5487"/>
                </a:solidFill>
              </a:rPr>
              <a:t>Flat sealable REEL </a:t>
            </a:r>
            <a:r>
              <a:rPr lang="en-US" sz="1600" b="0" dirty="0">
                <a:solidFill>
                  <a:srgbClr val="005487"/>
                </a:solidFill>
              </a:rPr>
              <a:t>(customized lengths)</a:t>
            </a:r>
          </a:p>
        </p:txBody>
      </p:sp>
    </p:spTree>
    <p:extLst>
      <p:ext uri="{BB962C8B-B14F-4D97-AF65-F5344CB8AC3E}">
        <p14:creationId xmlns:p14="http://schemas.microsoft.com/office/powerpoint/2010/main" val="37229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9AF342C-8E2D-324D-9EB3-8F93CB7699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2475" y="66675"/>
            <a:ext cx="11439525" cy="632975"/>
          </a:xfrm>
        </p:spPr>
        <p:txBody>
          <a:bodyPr anchor="t" anchorCtr="0"/>
          <a:lstStyle/>
          <a:p>
            <a:r>
              <a:rPr lang="en-US" dirty="0">
                <a:solidFill>
                  <a:srgbClr val="005487"/>
                </a:solidFill>
              </a:rPr>
              <a:t>Cleanroom range Pouches and Reels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7CB78-24F4-4189-AE8E-D8EBB1C9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3950"/>
            <a:ext cx="6267450" cy="461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108CD1FA-776B-44CB-B9FF-551D87E696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0863" r="20863"/>
          <a:stretch>
            <a:fillRect/>
          </a:stretch>
        </p:blipFill>
        <p:spPr>
          <a:xfrm>
            <a:off x="8923521" y="1270737"/>
            <a:ext cx="2243156" cy="2105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86236A-C3B4-4ABE-8B6C-5641846BE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321" y="2867717"/>
            <a:ext cx="3985939" cy="21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FF0A6C-5DB7-4864-8FD3-1C31FECB3E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>
                <a:solidFill>
                  <a:srgbClr val="005487"/>
                </a:solidFill>
              </a:rPr>
              <a:t>Product Positioning Wrapping Sheets</a:t>
            </a:r>
            <a:endParaRPr lang="en-US" dirty="0">
              <a:solidFill>
                <a:srgbClr val="00548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6A31C-207F-44BA-8086-477140FFE3B1}"/>
              </a:ext>
            </a:extLst>
          </p:cNvPr>
          <p:cNvSpPr/>
          <p:nvPr/>
        </p:nvSpPr>
        <p:spPr>
          <a:xfrm>
            <a:off x="822959" y="1524359"/>
            <a:ext cx="1094041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5487"/>
                </a:solidFill>
              </a:rPr>
              <a:t>Who uses wraps? </a:t>
            </a:r>
            <a:br>
              <a:rPr lang="en-US" sz="1600" b="1" dirty="0">
                <a:solidFill>
                  <a:srgbClr val="872434"/>
                </a:solidFill>
              </a:rPr>
            </a:br>
            <a:endParaRPr lang="nl-BE" sz="1100" b="1" u="sng" dirty="0"/>
          </a:p>
          <a:p>
            <a:r>
              <a:rPr lang="nl-BE" sz="1600" dirty="0"/>
              <a:t>Pharmaceutical Sterile Production: ISO 4/5  or Grade A/B aseptic</a:t>
            </a:r>
          </a:p>
          <a:p>
            <a:br>
              <a:rPr lang="nl-BE" dirty="0"/>
            </a:br>
            <a:endParaRPr lang="nl-BE" dirty="0"/>
          </a:p>
          <a:p>
            <a:r>
              <a:rPr lang="en-US" sz="1600" b="1" dirty="0">
                <a:solidFill>
                  <a:srgbClr val="005487"/>
                </a:solidFill>
              </a:rPr>
              <a:t>For what do controlled environments use them? </a:t>
            </a:r>
          </a:p>
          <a:p>
            <a:endParaRPr lang="en-US" sz="1600" b="1" dirty="0">
              <a:solidFill>
                <a:srgbClr val="8724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b="1" dirty="0"/>
              <a:t>Inhouse packing + inhouse sterilization </a:t>
            </a:r>
            <a:r>
              <a:rPr lang="nl-BE" sz="1600" dirty="0"/>
              <a:t>of their troleys, machinery parts, equipments, bottles, trays with tools...</a:t>
            </a:r>
          </a:p>
          <a:p>
            <a:pPr lvl="1"/>
            <a:r>
              <a:rPr lang="nl-BE" sz="1600" dirty="0"/>
              <a:t>    Sterilisation methods: Autoclave(steam sterilisation) or </a:t>
            </a:r>
            <a:r>
              <a:rPr lang="en-US" sz="1600" dirty="0"/>
              <a:t>chemical vapor (plasma) or inhouse ETO.</a:t>
            </a:r>
            <a:endParaRPr lang="nl-BE" sz="1600" dirty="0"/>
          </a:p>
          <a:p>
            <a:endParaRPr lang="nl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b="1" dirty="0"/>
              <a:t>Inhouse packing + O</a:t>
            </a:r>
            <a:r>
              <a:rPr lang="en-US" sz="1600" b="1" dirty="0" err="1"/>
              <a:t>uthouse</a:t>
            </a:r>
            <a:r>
              <a:rPr lang="en-US" sz="1600" b="1" dirty="0"/>
              <a:t> sterilization </a:t>
            </a:r>
            <a:r>
              <a:rPr lang="en-US" sz="1600" dirty="0"/>
              <a:t>of </a:t>
            </a:r>
            <a:r>
              <a:rPr lang="nl-BE" sz="1600" dirty="0"/>
              <a:t>their troleys, transportcontainers.</a:t>
            </a:r>
          </a:p>
          <a:p>
            <a:r>
              <a:rPr lang="nl-BE" sz="1600" dirty="0"/>
              <a:t>             Sterilisation methods: </a:t>
            </a:r>
            <a:r>
              <a:rPr lang="en-US" sz="1600" dirty="0"/>
              <a:t>ETO and gamma / beta radiation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93D84-E6B8-4DE9-AE73-2D961C996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097" y="857775"/>
            <a:ext cx="2101958" cy="196225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4C9917A-6390-473C-90AB-605B51B989A0}"/>
              </a:ext>
            </a:extLst>
          </p:cNvPr>
          <p:cNvSpPr/>
          <p:nvPr/>
        </p:nvSpPr>
        <p:spPr>
          <a:xfrm>
            <a:off x="1243012" y="3591920"/>
            <a:ext cx="309563" cy="113296"/>
          </a:xfrm>
          <a:prstGeom prst="rightArrow">
            <a:avLst/>
          </a:prstGeom>
          <a:solidFill>
            <a:srgbClr val="005487"/>
          </a:solidFill>
          <a:ln>
            <a:solidFill>
              <a:srgbClr val="005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5693F11-1668-4C3C-9C04-E8FF7E54BE84}"/>
              </a:ext>
            </a:extLst>
          </p:cNvPr>
          <p:cNvSpPr/>
          <p:nvPr/>
        </p:nvSpPr>
        <p:spPr>
          <a:xfrm>
            <a:off x="1243011" y="4319521"/>
            <a:ext cx="309563" cy="113296"/>
          </a:xfrm>
          <a:prstGeom prst="rightArrow">
            <a:avLst/>
          </a:prstGeom>
          <a:solidFill>
            <a:srgbClr val="005487"/>
          </a:solidFill>
          <a:ln>
            <a:solidFill>
              <a:srgbClr val="005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6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40B774-1C42-0F43-A3D8-5CF2AFA9D1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bIns="45720" anchor="b" anchorCtr="0">
            <a:noAutofit/>
          </a:bodyPr>
          <a:lstStyle/>
          <a:p>
            <a:r>
              <a:rPr lang="en-US" dirty="0">
                <a:solidFill>
                  <a:srgbClr val="005487"/>
                </a:solidFill>
              </a:rPr>
              <a:t>3 Main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5008E-B67E-624E-9A82-EF86D7AE5B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60" y="3363074"/>
            <a:ext cx="4516624" cy="1054100"/>
          </a:xfrm>
        </p:spPr>
        <p:txBody>
          <a:bodyPr/>
          <a:lstStyle/>
          <a:p>
            <a:r>
              <a:rPr lang="en-US" dirty="0"/>
              <a:t>Wrapping material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EE07301-AC45-4EA1-A443-C535269068C9}"/>
              </a:ext>
            </a:extLst>
          </p:cNvPr>
          <p:cNvSpPr txBox="1">
            <a:spLocks/>
          </p:cNvSpPr>
          <p:nvPr/>
        </p:nvSpPr>
        <p:spPr>
          <a:xfrm>
            <a:off x="5339584" y="371815"/>
            <a:ext cx="5141769" cy="472891"/>
          </a:xfrm>
          <a:prstGeom prst="rect">
            <a:avLst/>
          </a:prstGeom>
        </p:spPr>
        <p:txBody>
          <a:bodyPr anchor="b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6E293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98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9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92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>
                <a:solidFill>
                  <a:srgbClr val="005487"/>
                </a:solidFill>
              </a:rPr>
              <a:t>Sterilisations	</a:t>
            </a:r>
            <a:endParaRPr lang="en-US" dirty="0">
              <a:solidFill>
                <a:srgbClr val="005487"/>
              </a:solidFill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75D45C0-F9B6-4AFD-8312-D280040D4C9F}"/>
              </a:ext>
            </a:extLst>
          </p:cNvPr>
          <p:cNvSpPr txBox="1">
            <a:spLocks/>
          </p:cNvSpPr>
          <p:nvPr/>
        </p:nvSpPr>
        <p:spPr>
          <a:xfrm>
            <a:off x="5361296" y="3027219"/>
            <a:ext cx="5049500" cy="318475"/>
          </a:xfrm>
          <a:prstGeom prst="rect">
            <a:avLst/>
          </a:prstGeom>
        </p:spPr>
        <p:txBody>
          <a:bodyPr anchor="b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6E293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98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9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92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>
                <a:solidFill>
                  <a:srgbClr val="005487"/>
                </a:solidFill>
              </a:rPr>
              <a:t>CE certifcated</a:t>
            </a:r>
            <a:endParaRPr lang="en-US" dirty="0">
              <a:solidFill>
                <a:srgbClr val="005487"/>
              </a:solidFill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48ABD61-2CBC-4E25-B6AE-335B2E57642C}"/>
              </a:ext>
            </a:extLst>
          </p:cNvPr>
          <p:cNvSpPr txBox="1">
            <a:spLocks/>
          </p:cNvSpPr>
          <p:nvPr/>
        </p:nvSpPr>
        <p:spPr>
          <a:xfrm>
            <a:off x="5394962" y="3869403"/>
            <a:ext cx="4646352" cy="702067"/>
          </a:xfrm>
          <a:prstGeom prst="rect">
            <a:avLst/>
          </a:prstGeom>
        </p:spPr>
        <p:txBody>
          <a:bodyPr anchor="b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6E293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98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9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92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5487"/>
                </a:solidFill>
              </a:rPr>
              <a:t>Specially designed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BF998E-A6FA-44B6-86FD-D7E278852B70}"/>
              </a:ext>
            </a:extLst>
          </p:cNvPr>
          <p:cNvSpPr/>
          <p:nvPr/>
        </p:nvSpPr>
        <p:spPr>
          <a:xfrm>
            <a:off x="5361296" y="3316043"/>
            <a:ext cx="6627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Per 93/42/EEC Directive on Medical Devices. </a:t>
            </a:r>
            <a:br>
              <a:rPr lang="en-US" sz="1600" dirty="0"/>
            </a:br>
            <a:r>
              <a:rPr lang="en-US" sz="1600" dirty="0"/>
              <a:t>Class of the device: barrier system in accordance to ISO 11607</a:t>
            </a:r>
            <a:br>
              <a:rPr lang="en-US" sz="1600" dirty="0"/>
            </a:br>
            <a:r>
              <a:rPr lang="en-US" sz="1600" dirty="0"/>
              <a:t>Compatible with EN 868-2.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FD51B-0032-47F8-BA08-F762FEEDA1D3}"/>
              </a:ext>
            </a:extLst>
          </p:cNvPr>
          <p:cNvSpPr txBox="1"/>
          <p:nvPr/>
        </p:nvSpPr>
        <p:spPr>
          <a:xfrm>
            <a:off x="5394965" y="4515306"/>
            <a:ext cx="464635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High Strength</a:t>
            </a:r>
          </a:p>
          <a:p>
            <a:r>
              <a:rPr lang="nl-BE" sz="1600" dirty="0"/>
              <a:t>Low-linting</a:t>
            </a:r>
          </a:p>
          <a:p>
            <a:r>
              <a:rPr lang="nl-BE" sz="1600" dirty="0"/>
              <a:t>Effective barrier :  BFE&gt;99%</a:t>
            </a:r>
          </a:p>
          <a:p>
            <a:r>
              <a:rPr lang="nl-BE" sz="1600" dirty="0"/>
              <a:t>Easy aseptic presentation</a:t>
            </a:r>
          </a:p>
          <a:p>
            <a:r>
              <a:rPr lang="nl-BE" sz="1600" dirty="0"/>
              <a:t>Available in multiple strengths from H100 to H500</a:t>
            </a:r>
          </a:p>
          <a:p>
            <a:r>
              <a:rPr lang="nl-BE" sz="1600" dirty="0"/>
              <a:t>Flame Retardant</a:t>
            </a:r>
          </a:p>
          <a:p>
            <a:r>
              <a:rPr lang="nl-BE" sz="1600" dirty="0"/>
              <a:t>Antistatic</a:t>
            </a:r>
          </a:p>
          <a:p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CB951-A6F8-4FDF-BE66-F5E835BA4640}"/>
              </a:ext>
            </a:extLst>
          </p:cNvPr>
          <p:cNvSpPr txBox="1"/>
          <p:nvPr/>
        </p:nvSpPr>
        <p:spPr>
          <a:xfrm>
            <a:off x="5339584" y="817342"/>
            <a:ext cx="6502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Non-sterile delivered </a:t>
            </a:r>
          </a:p>
          <a:p>
            <a:r>
              <a:rPr lang="nl-BE" sz="1600" dirty="0"/>
              <a:t>Pre-vacuum steam sterilisation  (4 min – 132C°; 30min – 135°C</a:t>
            </a:r>
          </a:p>
          <a:p>
            <a:r>
              <a:rPr lang="nl-BE" sz="1600" dirty="0"/>
              <a:t>Gravity steam sterilisation 30 min - 121°C</a:t>
            </a:r>
          </a:p>
          <a:p>
            <a:r>
              <a:rPr lang="nl-BE" sz="1600" dirty="0"/>
              <a:t>Gas plasma sterilisation including:  </a:t>
            </a:r>
          </a:p>
          <a:p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4E8F94-257B-4ADB-90CC-FA652B197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762" y="1902573"/>
            <a:ext cx="5343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1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48F9F-E89C-A949-8FF1-A69CD77F2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>
                <a:solidFill>
                  <a:srgbClr val="005487"/>
                </a:solidFill>
              </a:rPr>
              <a:t>Specifications</a:t>
            </a:r>
            <a:endParaRPr lang="en-US" dirty="0">
              <a:solidFill>
                <a:srgbClr val="005487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4F544B-4F66-420D-896B-AC84A7347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09" y="1317246"/>
            <a:ext cx="4349115" cy="19980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834536-97F1-4F65-AB64-A7A92AF76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75" y="1431594"/>
            <a:ext cx="4457970" cy="17693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DCF52D-AA7A-4AAA-B794-72B4D7D08645}"/>
              </a:ext>
            </a:extLst>
          </p:cNvPr>
          <p:cNvSpPr txBox="1"/>
          <p:nvPr/>
        </p:nvSpPr>
        <p:spPr>
          <a:xfrm>
            <a:off x="6924675" y="3542745"/>
            <a:ext cx="4745629" cy="1077218"/>
          </a:xfrm>
          <a:prstGeom prst="rect">
            <a:avLst/>
          </a:prstGeom>
          <a:solidFill>
            <a:srgbClr val="005487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BE" sz="1600" dirty="0">
                <a:solidFill>
                  <a:schemeClr val="bg1"/>
                </a:solidFill>
              </a:rPr>
              <a:t>Provides an excellent bacterial barrier adapted to the sequential wrapping techniques and assures and aseptic presentation</a:t>
            </a:r>
          </a:p>
          <a:p>
            <a:pPr algn="just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387EFE-4F17-4974-80AA-7E2FDFBDB88F}"/>
              </a:ext>
            </a:extLst>
          </p:cNvPr>
          <p:cNvSpPr txBox="1"/>
          <p:nvPr/>
        </p:nvSpPr>
        <p:spPr>
          <a:xfrm>
            <a:off x="822960" y="3542745"/>
            <a:ext cx="4444366" cy="1077218"/>
          </a:xfrm>
          <a:prstGeom prst="rect">
            <a:avLst/>
          </a:prstGeom>
          <a:solidFill>
            <a:srgbClr val="005487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BE" sz="1600" dirty="0">
                <a:solidFill>
                  <a:schemeClr val="bg1"/>
                </a:solidFill>
              </a:rPr>
              <a:t>Features 2 layers of wrap, in 2 colours: blue and white, thermally bonded along the edges for a single-step wrapping resulting in 49% time saving and faster breach detection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wens&amp;Minor2020">
  <a:themeElements>
    <a:clrScheme name="2020-OM-Template">
      <a:dk1>
        <a:srgbClr val="343734"/>
      </a:dk1>
      <a:lt1>
        <a:srgbClr val="FFFFFF"/>
      </a:lt1>
      <a:dk2>
        <a:srgbClr val="872434"/>
      </a:dk2>
      <a:lt2>
        <a:srgbClr val="83888B"/>
      </a:lt2>
      <a:accent1>
        <a:srgbClr val="872434"/>
      </a:accent1>
      <a:accent2>
        <a:srgbClr val="83888B"/>
      </a:accent2>
      <a:accent3>
        <a:srgbClr val="002859"/>
      </a:accent3>
      <a:accent4>
        <a:srgbClr val="68ACE5"/>
      </a:accent4>
      <a:accent5>
        <a:srgbClr val="343734"/>
      </a:accent5>
      <a:accent6>
        <a:srgbClr val="005487"/>
      </a:accent6>
      <a:hlink>
        <a:srgbClr val="005487"/>
      </a:hlink>
      <a:folHlink>
        <a:srgbClr val="87243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ens&amp;Minor2020" id="{9CE8C770-0E82-0647-BE99-05156DFD6E53}" vid="{F6F43AB5-9E91-4C4F-A02A-E4C5012CF309}"/>
    </a:ext>
  </a:extLst>
</a:theme>
</file>

<file path=ppt/theme/theme2.xml><?xml version="1.0" encoding="utf-8"?>
<a:theme xmlns:a="http://schemas.openxmlformats.org/drawingml/2006/main" name="1_Owens&amp;Minor2020">
  <a:themeElements>
    <a:clrScheme name="2020-OM-Template">
      <a:dk1>
        <a:srgbClr val="343734"/>
      </a:dk1>
      <a:lt1>
        <a:srgbClr val="FFFFFF"/>
      </a:lt1>
      <a:dk2>
        <a:srgbClr val="872434"/>
      </a:dk2>
      <a:lt2>
        <a:srgbClr val="83888B"/>
      </a:lt2>
      <a:accent1>
        <a:srgbClr val="872434"/>
      </a:accent1>
      <a:accent2>
        <a:srgbClr val="83888B"/>
      </a:accent2>
      <a:accent3>
        <a:srgbClr val="002859"/>
      </a:accent3>
      <a:accent4>
        <a:srgbClr val="68ACE5"/>
      </a:accent4>
      <a:accent5>
        <a:srgbClr val="343734"/>
      </a:accent5>
      <a:accent6>
        <a:srgbClr val="005487"/>
      </a:accent6>
      <a:hlink>
        <a:srgbClr val="005487"/>
      </a:hlink>
      <a:folHlink>
        <a:srgbClr val="87243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ens&amp;Minor2020" id="{9CE8C770-0E82-0647-BE99-05156DFD6E53}" vid="{F6F43AB5-9E91-4C4F-A02A-E4C5012CF3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25A68C441314ABAF9CC22F4E2DAC3" ma:contentTypeVersion="12" ma:contentTypeDescription="Create a new document." ma:contentTypeScope="" ma:versionID="9bc797febf0a8501e3b3e41b0a5b9aeb">
  <xsd:schema xmlns:xsd="http://www.w3.org/2001/XMLSchema" xmlns:xs="http://www.w3.org/2001/XMLSchema" xmlns:p="http://schemas.microsoft.com/office/2006/metadata/properties" xmlns:ns3="3b9f4590-374f-4471-b16f-15d9479a6776" xmlns:ns4="3e1d7b01-44b7-4ca8-8cfd-609e7ad6ef5a" targetNamespace="http://schemas.microsoft.com/office/2006/metadata/properties" ma:root="true" ma:fieldsID="9e4a6fd7f53a9645323c39785ce5696d" ns3:_="" ns4:_="">
    <xsd:import namespace="3b9f4590-374f-4471-b16f-15d9479a6776"/>
    <xsd:import namespace="3e1d7b01-44b7-4ca8-8cfd-609e7ad6ef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f4590-374f-4471-b16f-15d9479a67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d7b01-44b7-4ca8-8cfd-609e7ad6e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E5BCFB-AEC0-4B3A-AF31-C050CC945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9f4590-374f-4471-b16f-15d9479a6776"/>
    <ds:schemaRef ds:uri="3e1d7b01-44b7-4ca8-8cfd-609e7ad6ef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DB8112-4AF3-4AF3-86BF-FCD5F79FD8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705E77-6733-4CD3-BC41-3C94F6AAB2CD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3e1d7b01-44b7-4ca8-8cfd-609e7ad6ef5a"/>
    <ds:schemaRef ds:uri="3b9f4590-374f-4471-b16f-15d9479a67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637</Words>
  <Application>Microsoft Macintosh PowerPoint</Application>
  <PresentationFormat>Panorámica</PresentationFormat>
  <Paragraphs>89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Owens&amp;Minor2020</vt:lpstr>
      <vt:lpstr>1_Owens&amp;Minor2020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Desmet, Anneleen</dc:creator>
  <cp:lastModifiedBy>Moisés Ruiz</cp:lastModifiedBy>
  <cp:revision>21</cp:revision>
  <dcterms:created xsi:type="dcterms:W3CDTF">2022-02-21T10:28:09Z</dcterms:created>
  <dcterms:modified xsi:type="dcterms:W3CDTF">2022-03-29T13:45:37Z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0x0101009C125A68C441314ABAF9CC22F4E2DAC3</vt:lpwstr>
  </property>
</Properties>
</file>